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80" r:id="rId2"/>
    <p:sldId id="281" r:id="rId3"/>
    <p:sldId id="289" r:id="rId4"/>
    <p:sldId id="269" r:id="rId5"/>
    <p:sldId id="270" r:id="rId6"/>
    <p:sldId id="271" r:id="rId7"/>
    <p:sldId id="273" r:id="rId8"/>
    <p:sldId id="275" r:id="rId9"/>
    <p:sldId id="274" r:id="rId10"/>
    <p:sldId id="276" r:id="rId11"/>
    <p:sldId id="277" r:id="rId12"/>
    <p:sldId id="332" r:id="rId13"/>
    <p:sldId id="278" r:id="rId14"/>
    <p:sldId id="279" r:id="rId15"/>
    <p:sldId id="290" r:id="rId16"/>
    <p:sldId id="282"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40" r:id="rId30"/>
    <p:sldId id="315" r:id="rId31"/>
    <p:sldId id="317" r:id="rId32"/>
    <p:sldId id="318" r:id="rId33"/>
    <p:sldId id="319" r:id="rId34"/>
    <p:sldId id="320" r:id="rId35"/>
    <p:sldId id="321" r:id="rId36"/>
    <p:sldId id="322" r:id="rId37"/>
    <p:sldId id="323" r:id="rId38"/>
    <p:sldId id="324" r:id="rId39"/>
    <p:sldId id="325" r:id="rId40"/>
    <p:sldId id="316" r:id="rId41"/>
    <p:sldId id="326" r:id="rId42"/>
    <p:sldId id="327" r:id="rId43"/>
    <p:sldId id="328" r:id="rId44"/>
    <p:sldId id="329" r:id="rId45"/>
    <p:sldId id="330" r:id="rId46"/>
    <p:sldId id="331" r:id="rId47"/>
    <p:sldId id="306" r:id="rId48"/>
    <p:sldId id="304" r:id="rId49"/>
    <p:sldId id="307" r:id="rId50"/>
    <p:sldId id="308" r:id="rId51"/>
    <p:sldId id="309" r:id="rId52"/>
    <p:sldId id="310" r:id="rId53"/>
    <p:sldId id="311" r:id="rId54"/>
    <p:sldId id="312" r:id="rId55"/>
    <p:sldId id="313" r:id="rId56"/>
    <p:sldId id="333" r:id="rId57"/>
    <p:sldId id="334" r:id="rId58"/>
    <p:sldId id="335" r:id="rId59"/>
    <p:sldId id="336" r:id="rId60"/>
    <p:sldId id="339" r:id="rId6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661D17-63CF-445F-A6DE-1FA8E6D4425C}" v="1" dt="2023-06-28T18:58:17.9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6"/>
    <p:restoredTop sz="96327"/>
  </p:normalViewPr>
  <p:slideViewPr>
    <p:cSldViewPr snapToGrid="0" snapToObjects="1">
      <p:cViewPr varScale="1">
        <p:scale>
          <a:sx n="154" d="100"/>
          <a:sy n="154" d="100"/>
        </p:scale>
        <p:origin x="102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6/28/2023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p:txBody>
          <a:bodyPr>
            <a:normAutofit fontScale="90000"/>
          </a:bodyPr>
          <a:lstStyle/>
          <a:p>
            <a:r>
              <a:rPr lang="en-US" dirty="0"/>
              <a:t>Underwater Continuum Manipulator V2 Assembly Guide</a:t>
            </a:r>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p:txBody>
          <a:bodyPr/>
          <a:lstStyle/>
          <a:p>
            <a:r>
              <a:rPr lang="en-US" dirty="0"/>
              <a:t>Autonomous Robotic Manipulator Lab</a:t>
            </a:r>
          </a:p>
          <a:p>
            <a:r>
              <a:rPr lang="en-US" dirty="0"/>
              <a:t>Stevens Institute of Technology</a:t>
            </a:r>
          </a:p>
          <a:p>
            <a:endParaRPr lang="en-US" dirty="0"/>
          </a:p>
        </p:txBody>
      </p:sp>
      <p:sp>
        <p:nvSpPr>
          <p:cNvPr id="5" name="Text Placeholder 4">
            <a:extLst>
              <a:ext uri="{FF2B5EF4-FFF2-40B4-BE49-F238E27FC236}">
                <a16:creationId xmlns:a16="http://schemas.microsoft.com/office/drawing/2014/main" id="{76DF9A7D-5140-FE6A-1B0F-C8FCC110B54B}"/>
              </a:ext>
            </a:extLst>
          </p:cNvPr>
          <p:cNvSpPr>
            <a:spLocks noGrp="1"/>
          </p:cNvSpPr>
          <p:nvPr>
            <p:ph type="body" sz="quarter" idx="11"/>
          </p:nvPr>
        </p:nvSpPr>
        <p:spPr/>
        <p:txBody>
          <a:bodyPr/>
          <a:lstStyle/>
          <a:p>
            <a:endParaRPr lang="en-US" dirty="0"/>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a:xfrm>
            <a:off x="10264588" y="6342033"/>
            <a:ext cx="1266027" cy="400110"/>
          </a:xfrm>
        </p:spPr>
        <p:txBody>
          <a:bodyPr/>
          <a:lstStyle/>
          <a:p>
            <a:r>
              <a:rPr lang="en-US" dirty="0"/>
              <a:t>Updated 6/19/23</a:t>
            </a:r>
          </a:p>
        </p:txBody>
      </p:sp>
    </p:spTree>
    <p:extLst>
      <p:ext uri="{BB962C8B-B14F-4D97-AF65-F5344CB8AC3E}">
        <p14:creationId xmlns:p14="http://schemas.microsoft.com/office/powerpoint/2010/main" val="421960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461B-621A-C470-DE3E-88756C274196}"/>
              </a:ext>
            </a:extLst>
          </p:cNvPr>
          <p:cNvSpPr>
            <a:spLocks noGrp="1"/>
          </p:cNvSpPr>
          <p:nvPr>
            <p:ph type="title"/>
          </p:nvPr>
        </p:nvSpPr>
        <p:spPr/>
        <p:txBody>
          <a:bodyPr/>
          <a:lstStyle/>
          <a:p>
            <a:r>
              <a:rPr lang="en-US" dirty="0"/>
              <a:t>Arm Assembly</a:t>
            </a:r>
          </a:p>
        </p:txBody>
      </p:sp>
      <p:pic>
        <p:nvPicPr>
          <p:cNvPr id="6" name="Content Placeholder 5">
            <a:extLst>
              <a:ext uri="{FF2B5EF4-FFF2-40B4-BE49-F238E27FC236}">
                <a16:creationId xmlns:a16="http://schemas.microsoft.com/office/drawing/2014/main" id="{1445466B-727F-1532-D5D3-DBAEAF3562BC}"/>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8824" t="21277" r="27353" b="8069"/>
          <a:stretch/>
        </p:blipFill>
        <p:spPr>
          <a:xfrm>
            <a:off x="1463039" y="2509203"/>
            <a:ext cx="3407227" cy="2984182"/>
          </a:xfrm>
        </p:spPr>
      </p:pic>
      <p:sp>
        <p:nvSpPr>
          <p:cNvPr id="4" name="Content Placeholder 3">
            <a:extLst>
              <a:ext uri="{FF2B5EF4-FFF2-40B4-BE49-F238E27FC236}">
                <a16:creationId xmlns:a16="http://schemas.microsoft.com/office/drawing/2014/main" id="{DBEA2835-0E32-59B1-7949-508DF9B63738}"/>
              </a:ext>
            </a:extLst>
          </p:cNvPr>
          <p:cNvSpPr>
            <a:spLocks noGrp="1"/>
          </p:cNvSpPr>
          <p:nvPr>
            <p:ph sz="half" idx="2"/>
          </p:nvPr>
        </p:nvSpPr>
        <p:spPr/>
        <p:txBody>
          <a:bodyPr/>
          <a:lstStyle/>
          <a:p>
            <a:r>
              <a:rPr lang="en-US" dirty="0"/>
              <a:t>On the upper half of the arm base, insert M3 x 5.7mm heat set inserts into each of the lowest side holes</a:t>
            </a:r>
          </a:p>
        </p:txBody>
      </p:sp>
    </p:spTree>
    <p:extLst>
      <p:ext uri="{BB962C8B-B14F-4D97-AF65-F5344CB8AC3E}">
        <p14:creationId xmlns:p14="http://schemas.microsoft.com/office/powerpoint/2010/main" val="1758896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E037-26E0-37CA-ED15-7A481290B006}"/>
              </a:ext>
            </a:extLst>
          </p:cNvPr>
          <p:cNvSpPr>
            <a:spLocks noGrp="1"/>
          </p:cNvSpPr>
          <p:nvPr>
            <p:ph type="title"/>
          </p:nvPr>
        </p:nvSpPr>
        <p:spPr/>
        <p:txBody>
          <a:bodyPr/>
          <a:lstStyle/>
          <a:p>
            <a:r>
              <a:rPr lang="en-US" dirty="0"/>
              <a:t>Arm Assembly</a:t>
            </a:r>
          </a:p>
        </p:txBody>
      </p:sp>
      <p:pic>
        <p:nvPicPr>
          <p:cNvPr id="6" name="Content Placeholder 5" descr="A picture containing sky, LEGO, outdoor&#10;&#10;Description automatically generated">
            <a:extLst>
              <a:ext uri="{FF2B5EF4-FFF2-40B4-BE49-F238E27FC236}">
                <a16:creationId xmlns:a16="http://schemas.microsoft.com/office/drawing/2014/main" id="{205E523E-0298-4362-F679-33FC45D0C7E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1912" t="16404" r="32059" b="4278"/>
          <a:stretch/>
        </p:blipFill>
        <p:spPr>
          <a:xfrm>
            <a:off x="1463040" y="2011679"/>
            <a:ext cx="3329940" cy="3982338"/>
          </a:xfrm>
        </p:spPr>
      </p:pic>
      <p:sp>
        <p:nvSpPr>
          <p:cNvPr id="4" name="Content Placeholder 3">
            <a:extLst>
              <a:ext uri="{FF2B5EF4-FFF2-40B4-BE49-F238E27FC236}">
                <a16:creationId xmlns:a16="http://schemas.microsoft.com/office/drawing/2014/main" id="{AFD4C3CB-9C1E-E490-BF90-947373FFDA29}"/>
              </a:ext>
            </a:extLst>
          </p:cNvPr>
          <p:cNvSpPr>
            <a:spLocks noGrp="1"/>
          </p:cNvSpPr>
          <p:nvPr>
            <p:ph sz="half" idx="2"/>
          </p:nvPr>
        </p:nvSpPr>
        <p:spPr/>
        <p:txBody>
          <a:bodyPr/>
          <a:lstStyle/>
          <a:p>
            <a:r>
              <a:rPr lang="en-US" dirty="0"/>
              <a:t>Set the upper half of arm base onto the lower half with the heat set inserts lined up with the extensions on the base</a:t>
            </a:r>
          </a:p>
          <a:p>
            <a:endParaRPr lang="en-US" dirty="0"/>
          </a:p>
        </p:txBody>
      </p:sp>
    </p:spTree>
    <p:extLst>
      <p:ext uri="{BB962C8B-B14F-4D97-AF65-F5344CB8AC3E}">
        <p14:creationId xmlns:p14="http://schemas.microsoft.com/office/powerpoint/2010/main" val="2268963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DF89-FD79-4D6A-EBE6-487ECC2D9F08}"/>
              </a:ext>
            </a:extLst>
          </p:cNvPr>
          <p:cNvSpPr>
            <a:spLocks noGrp="1"/>
          </p:cNvSpPr>
          <p:nvPr>
            <p:ph type="title"/>
          </p:nvPr>
        </p:nvSpPr>
        <p:spPr/>
        <p:txBody>
          <a:bodyPr/>
          <a:lstStyle/>
          <a:p>
            <a:r>
              <a:rPr lang="en-US" dirty="0"/>
              <a:t>Arm Assembly</a:t>
            </a:r>
          </a:p>
        </p:txBody>
      </p:sp>
      <p:pic>
        <p:nvPicPr>
          <p:cNvPr id="7" name="Content Placeholder 6" descr="A picture containing sky, LEGO, outdoor&#10;&#10;Description automatically generated">
            <a:extLst>
              <a:ext uri="{FF2B5EF4-FFF2-40B4-BE49-F238E27FC236}">
                <a16:creationId xmlns:a16="http://schemas.microsoft.com/office/drawing/2014/main" id="{EC70B2AC-F1D1-0C84-CCAB-7E31383CE8B9}"/>
              </a:ext>
            </a:extLst>
          </p:cNvPr>
          <p:cNvPicPr>
            <a:picLocks noGrp="1" noChangeAspect="1"/>
          </p:cNvPicPr>
          <p:nvPr>
            <p:ph sz="half" idx="1"/>
          </p:nvPr>
        </p:nvPicPr>
        <p:blipFill rotWithShape="1">
          <a:blip r:embed="rId2"/>
          <a:srcRect l="32371" t="18225" r="31816" b="5772"/>
          <a:stretch/>
        </p:blipFill>
        <p:spPr>
          <a:xfrm>
            <a:off x="1434352" y="2016066"/>
            <a:ext cx="3424517" cy="3970456"/>
          </a:xfrm>
        </p:spPr>
      </p:pic>
      <p:sp>
        <p:nvSpPr>
          <p:cNvPr id="4" name="Content Placeholder 3">
            <a:extLst>
              <a:ext uri="{FF2B5EF4-FFF2-40B4-BE49-F238E27FC236}">
                <a16:creationId xmlns:a16="http://schemas.microsoft.com/office/drawing/2014/main" id="{B4BB4BD2-C93C-8A3A-158D-57D06D7388B6}"/>
              </a:ext>
            </a:extLst>
          </p:cNvPr>
          <p:cNvSpPr>
            <a:spLocks noGrp="1"/>
          </p:cNvSpPr>
          <p:nvPr>
            <p:ph sz="half" idx="2"/>
          </p:nvPr>
        </p:nvSpPr>
        <p:spPr/>
        <p:txBody>
          <a:bodyPr/>
          <a:lstStyle/>
          <a:p>
            <a:r>
              <a:rPr lang="en-US" dirty="0"/>
              <a:t>Insert an M3x0.5 10mm screw into each of the heat set inserts through the attachment holes of the upper half of base</a:t>
            </a:r>
          </a:p>
        </p:txBody>
      </p:sp>
      <p:sp>
        <p:nvSpPr>
          <p:cNvPr id="5" name="Slide Number Placeholder 4">
            <a:extLst>
              <a:ext uri="{FF2B5EF4-FFF2-40B4-BE49-F238E27FC236}">
                <a16:creationId xmlns:a16="http://schemas.microsoft.com/office/drawing/2014/main" id="{8DD96085-EE1F-6BB4-4F0C-AFC18AA89D78}"/>
              </a:ext>
            </a:extLst>
          </p:cNvPr>
          <p:cNvSpPr>
            <a:spLocks noGrp="1"/>
          </p:cNvSpPr>
          <p:nvPr>
            <p:ph type="sldNum" sz="quarter" idx="12"/>
          </p:nvPr>
        </p:nvSpPr>
        <p:spPr/>
        <p:txBody>
          <a:bodyPr/>
          <a:lstStyle/>
          <a:p>
            <a:fld id="{4267CD5E-26CF-4249-8540-BB1D07FD4227}" type="slidenum">
              <a:rPr lang="en-US" smtClean="0"/>
              <a:t>12</a:t>
            </a:fld>
            <a:endParaRPr lang="en-US"/>
          </a:p>
        </p:txBody>
      </p:sp>
    </p:spTree>
    <p:extLst>
      <p:ext uri="{BB962C8B-B14F-4D97-AF65-F5344CB8AC3E}">
        <p14:creationId xmlns:p14="http://schemas.microsoft.com/office/powerpoint/2010/main" val="368220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8CAE-76A3-A318-8BAA-DF4282C5769C}"/>
              </a:ext>
            </a:extLst>
          </p:cNvPr>
          <p:cNvSpPr>
            <a:spLocks noGrp="1"/>
          </p:cNvSpPr>
          <p:nvPr>
            <p:ph type="title"/>
          </p:nvPr>
        </p:nvSpPr>
        <p:spPr/>
        <p:txBody>
          <a:bodyPr/>
          <a:lstStyle/>
          <a:p>
            <a:r>
              <a:rPr lang="en-US" dirty="0"/>
              <a:t>Arm Assembly</a:t>
            </a:r>
          </a:p>
        </p:txBody>
      </p:sp>
      <p:sp>
        <p:nvSpPr>
          <p:cNvPr id="4" name="Content Placeholder 3">
            <a:extLst>
              <a:ext uri="{FF2B5EF4-FFF2-40B4-BE49-F238E27FC236}">
                <a16:creationId xmlns:a16="http://schemas.microsoft.com/office/drawing/2014/main" id="{0E8846E9-1485-F520-0359-F037DB07F395}"/>
              </a:ext>
            </a:extLst>
          </p:cNvPr>
          <p:cNvSpPr>
            <a:spLocks noGrp="1"/>
          </p:cNvSpPr>
          <p:nvPr>
            <p:ph sz="half" idx="2"/>
          </p:nvPr>
        </p:nvSpPr>
        <p:spPr/>
        <p:txBody>
          <a:bodyPr/>
          <a:lstStyle/>
          <a:p>
            <a:r>
              <a:rPr lang="en-US" dirty="0"/>
              <a:t>Insert M3 x 5.7mm heat set insert into each of the upper side holes on the upper half of the base</a:t>
            </a:r>
          </a:p>
        </p:txBody>
      </p:sp>
      <p:pic>
        <p:nvPicPr>
          <p:cNvPr id="8" name="Content Placeholder 7" descr="A picture containing LEGO, sky, outdoor&#10;&#10;Description automatically generated">
            <a:extLst>
              <a:ext uri="{FF2B5EF4-FFF2-40B4-BE49-F238E27FC236}">
                <a16:creationId xmlns:a16="http://schemas.microsoft.com/office/drawing/2014/main" id="{27BB01A2-8C64-CC1B-4195-76A62EF2F3AE}"/>
              </a:ext>
            </a:extLst>
          </p:cNvPr>
          <p:cNvPicPr>
            <a:picLocks noGrp="1" noChangeAspect="1"/>
          </p:cNvPicPr>
          <p:nvPr>
            <p:ph sz="half" idx="1"/>
          </p:nvPr>
        </p:nvPicPr>
        <p:blipFill rotWithShape="1">
          <a:blip r:embed="rId2"/>
          <a:srcRect l="32717" t="19809" r="32508" b="6089"/>
          <a:stretch/>
        </p:blipFill>
        <p:spPr>
          <a:xfrm>
            <a:off x="1532965" y="2107065"/>
            <a:ext cx="3254190" cy="3788457"/>
          </a:xfrm>
        </p:spPr>
      </p:pic>
    </p:spTree>
    <p:extLst>
      <p:ext uri="{BB962C8B-B14F-4D97-AF65-F5344CB8AC3E}">
        <p14:creationId xmlns:p14="http://schemas.microsoft.com/office/powerpoint/2010/main" val="2414125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5590-B748-909B-EE3F-F8AFCD874574}"/>
              </a:ext>
            </a:extLst>
          </p:cNvPr>
          <p:cNvSpPr>
            <a:spLocks noGrp="1"/>
          </p:cNvSpPr>
          <p:nvPr>
            <p:ph type="title"/>
          </p:nvPr>
        </p:nvSpPr>
        <p:spPr/>
        <p:txBody>
          <a:bodyPr/>
          <a:lstStyle/>
          <a:p>
            <a:r>
              <a:rPr lang="en-US" dirty="0"/>
              <a:t>Arm Assembly</a:t>
            </a:r>
          </a:p>
        </p:txBody>
      </p:sp>
      <p:sp>
        <p:nvSpPr>
          <p:cNvPr id="4" name="Content Placeholder 3">
            <a:extLst>
              <a:ext uri="{FF2B5EF4-FFF2-40B4-BE49-F238E27FC236}">
                <a16:creationId xmlns:a16="http://schemas.microsoft.com/office/drawing/2014/main" id="{F5B76887-19FE-CD59-FE11-985B4350036E}"/>
              </a:ext>
            </a:extLst>
          </p:cNvPr>
          <p:cNvSpPr>
            <a:spLocks noGrp="1"/>
          </p:cNvSpPr>
          <p:nvPr>
            <p:ph sz="half" idx="2"/>
          </p:nvPr>
        </p:nvSpPr>
        <p:spPr/>
        <p:txBody>
          <a:bodyPr/>
          <a:lstStyle/>
          <a:p>
            <a:r>
              <a:rPr lang="en-US" dirty="0"/>
              <a:t>Insert M3x0.5 10mm screws with two washers into heat set inserts on the upper half of the base</a:t>
            </a:r>
          </a:p>
        </p:txBody>
      </p:sp>
      <p:pic>
        <p:nvPicPr>
          <p:cNvPr id="16" name="Content Placeholder 15" descr="A picture containing LEGO, sky, outdoor&#10;&#10;Description automatically generated">
            <a:extLst>
              <a:ext uri="{FF2B5EF4-FFF2-40B4-BE49-F238E27FC236}">
                <a16:creationId xmlns:a16="http://schemas.microsoft.com/office/drawing/2014/main" id="{DC3BDD34-5ADF-A6EA-22FD-AE14940CF1CC}"/>
              </a:ext>
            </a:extLst>
          </p:cNvPr>
          <p:cNvPicPr>
            <a:picLocks noGrp="1" noChangeAspect="1"/>
          </p:cNvPicPr>
          <p:nvPr>
            <p:ph sz="half" idx="1"/>
          </p:nvPr>
        </p:nvPicPr>
        <p:blipFill rotWithShape="1">
          <a:blip r:embed="rId2"/>
          <a:srcRect l="32198" t="20125" r="31816" b="7356"/>
          <a:stretch/>
        </p:blipFill>
        <p:spPr>
          <a:xfrm>
            <a:off x="1658468" y="2175233"/>
            <a:ext cx="3316943" cy="3651825"/>
          </a:xfrm>
        </p:spPr>
      </p:pic>
    </p:spTree>
    <p:extLst>
      <p:ext uri="{BB962C8B-B14F-4D97-AF65-F5344CB8AC3E}">
        <p14:creationId xmlns:p14="http://schemas.microsoft.com/office/powerpoint/2010/main" val="3071446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699BF-B593-132B-9B10-6090F11A002E}"/>
              </a:ext>
            </a:extLst>
          </p:cNvPr>
          <p:cNvSpPr>
            <a:spLocks noGrp="1"/>
          </p:cNvSpPr>
          <p:nvPr>
            <p:ph type="title"/>
          </p:nvPr>
        </p:nvSpPr>
        <p:spPr/>
        <p:txBody>
          <a:bodyPr/>
          <a:lstStyle/>
          <a:p>
            <a:r>
              <a:rPr lang="en-US" dirty="0"/>
              <a:t>Arm Assembly</a:t>
            </a:r>
          </a:p>
        </p:txBody>
      </p:sp>
      <p:sp>
        <p:nvSpPr>
          <p:cNvPr id="4" name="Content Placeholder 3">
            <a:extLst>
              <a:ext uri="{FF2B5EF4-FFF2-40B4-BE49-F238E27FC236}">
                <a16:creationId xmlns:a16="http://schemas.microsoft.com/office/drawing/2014/main" id="{2F856CD2-CCF0-B70A-D0D5-E9AB0BD340D7}"/>
              </a:ext>
            </a:extLst>
          </p:cNvPr>
          <p:cNvSpPr>
            <a:spLocks noGrp="1"/>
          </p:cNvSpPr>
          <p:nvPr>
            <p:ph sz="half" idx="2"/>
          </p:nvPr>
        </p:nvSpPr>
        <p:spPr/>
        <p:txBody>
          <a:bodyPr/>
          <a:lstStyle/>
          <a:p>
            <a:r>
              <a:rPr lang="en-US" dirty="0"/>
              <a:t>Attach IMU to the upper half of the base in slot on the inside of the base</a:t>
            </a:r>
          </a:p>
        </p:txBody>
      </p:sp>
      <p:pic>
        <p:nvPicPr>
          <p:cNvPr id="8" name="Content Placeholder 7" descr="A picture containing LEGO, screenshot&#10;&#10;Description automatically generated">
            <a:extLst>
              <a:ext uri="{FF2B5EF4-FFF2-40B4-BE49-F238E27FC236}">
                <a16:creationId xmlns:a16="http://schemas.microsoft.com/office/drawing/2014/main" id="{FDC37B4F-0D20-F6DD-FC38-DDA1320B4097}"/>
              </a:ext>
            </a:extLst>
          </p:cNvPr>
          <p:cNvPicPr>
            <a:picLocks noGrp="1" noChangeAspect="1"/>
          </p:cNvPicPr>
          <p:nvPr>
            <p:ph sz="half" idx="1"/>
          </p:nvPr>
        </p:nvPicPr>
        <p:blipFill rotWithShape="1">
          <a:blip r:embed="rId2"/>
          <a:srcRect l="29949" t="17908" r="28874" b="9573"/>
          <a:stretch/>
        </p:blipFill>
        <p:spPr>
          <a:xfrm>
            <a:off x="1532965" y="2336175"/>
            <a:ext cx="3460376" cy="3329520"/>
          </a:xfrm>
        </p:spPr>
      </p:pic>
    </p:spTree>
    <p:extLst>
      <p:ext uri="{BB962C8B-B14F-4D97-AF65-F5344CB8AC3E}">
        <p14:creationId xmlns:p14="http://schemas.microsoft.com/office/powerpoint/2010/main" val="152666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5986-632E-F626-2785-0EFA95492ED1}"/>
              </a:ext>
            </a:extLst>
          </p:cNvPr>
          <p:cNvSpPr>
            <a:spLocks noGrp="1"/>
          </p:cNvSpPr>
          <p:nvPr>
            <p:ph type="title"/>
          </p:nvPr>
        </p:nvSpPr>
        <p:spPr/>
        <p:txBody>
          <a:bodyPr/>
          <a:lstStyle/>
          <a:p>
            <a:r>
              <a:rPr lang="en-US" dirty="0"/>
              <a:t>Arm Assembly</a:t>
            </a:r>
          </a:p>
        </p:txBody>
      </p:sp>
      <p:sp>
        <p:nvSpPr>
          <p:cNvPr id="4" name="Content Placeholder 3">
            <a:extLst>
              <a:ext uri="{FF2B5EF4-FFF2-40B4-BE49-F238E27FC236}">
                <a16:creationId xmlns:a16="http://schemas.microsoft.com/office/drawing/2014/main" id="{3E8BAC26-DBB9-3D2C-1C4E-5810BF28E90B}"/>
              </a:ext>
            </a:extLst>
          </p:cNvPr>
          <p:cNvSpPr>
            <a:spLocks noGrp="1"/>
          </p:cNvSpPr>
          <p:nvPr>
            <p:ph sz="half" idx="2"/>
          </p:nvPr>
        </p:nvSpPr>
        <p:spPr/>
        <p:txBody>
          <a:bodyPr/>
          <a:lstStyle/>
          <a:p>
            <a:r>
              <a:rPr lang="en-US" dirty="0"/>
              <a:t>Screw on the other end of the VEX universal joint of a completed link to the arm base</a:t>
            </a:r>
          </a:p>
          <a:p>
            <a:r>
              <a:rPr lang="en-US" dirty="0"/>
              <a:t>Attach the bottom of the springs to the screws and washers of the base</a:t>
            </a:r>
          </a:p>
        </p:txBody>
      </p:sp>
      <p:pic>
        <p:nvPicPr>
          <p:cNvPr id="7" name="Content Placeholder 6" descr="A picture containing sky, outdoor, black and white, fan&#10;&#10;Description automatically generated">
            <a:extLst>
              <a:ext uri="{FF2B5EF4-FFF2-40B4-BE49-F238E27FC236}">
                <a16:creationId xmlns:a16="http://schemas.microsoft.com/office/drawing/2014/main" id="{A04C6E56-DDF6-5F00-8928-96C5936C8733}"/>
              </a:ext>
            </a:extLst>
          </p:cNvPr>
          <p:cNvPicPr>
            <a:picLocks noGrp="1" noChangeAspect="1"/>
          </p:cNvPicPr>
          <p:nvPr>
            <p:ph sz="half" idx="1"/>
          </p:nvPr>
        </p:nvPicPr>
        <p:blipFill rotWithShape="1">
          <a:blip r:embed="rId2"/>
          <a:srcRect l="35831" t="16326" r="35622" b="6088"/>
          <a:stretch/>
        </p:blipFill>
        <p:spPr>
          <a:xfrm>
            <a:off x="2043954" y="1977986"/>
            <a:ext cx="2725271" cy="4046616"/>
          </a:xfrm>
        </p:spPr>
      </p:pic>
    </p:spTree>
    <p:extLst>
      <p:ext uri="{BB962C8B-B14F-4D97-AF65-F5344CB8AC3E}">
        <p14:creationId xmlns:p14="http://schemas.microsoft.com/office/powerpoint/2010/main" val="1725925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8A7D-CB20-3201-97A6-17A30163BD90}"/>
              </a:ext>
            </a:extLst>
          </p:cNvPr>
          <p:cNvSpPr>
            <a:spLocks noGrp="1"/>
          </p:cNvSpPr>
          <p:nvPr>
            <p:ph type="title"/>
          </p:nvPr>
        </p:nvSpPr>
        <p:spPr/>
        <p:txBody>
          <a:bodyPr/>
          <a:lstStyle/>
          <a:p>
            <a:r>
              <a:rPr lang="en-US" dirty="0"/>
              <a:t>Arm Assembly</a:t>
            </a:r>
          </a:p>
        </p:txBody>
      </p:sp>
      <p:sp>
        <p:nvSpPr>
          <p:cNvPr id="4" name="Content Placeholder 3">
            <a:extLst>
              <a:ext uri="{FF2B5EF4-FFF2-40B4-BE49-F238E27FC236}">
                <a16:creationId xmlns:a16="http://schemas.microsoft.com/office/drawing/2014/main" id="{2853C37C-A669-BF15-6D00-FC1866FFEA71}"/>
              </a:ext>
            </a:extLst>
          </p:cNvPr>
          <p:cNvSpPr>
            <a:spLocks noGrp="1"/>
          </p:cNvSpPr>
          <p:nvPr>
            <p:ph sz="half" idx="2"/>
          </p:nvPr>
        </p:nvSpPr>
        <p:spPr/>
        <p:txBody>
          <a:bodyPr/>
          <a:lstStyle/>
          <a:p>
            <a:r>
              <a:rPr lang="en-US" dirty="0"/>
              <a:t>In the same way as the first link, add each link to the arm</a:t>
            </a:r>
          </a:p>
          <a:p>
            <a:r>
              <a:rPr lang="en-US" dirty="0"/>
              <a:t>Attach the springs of each link to the screws of the below link, clamping them down with the washers in same fashion as before</a:t>
            </a:r>
          </a:p>
        </p:txBody>
      </p:sp>
      <p:pic>
        <p:nvPicPr>
          <p:cNvPr id="8" name="Content Placeholder 7" descr="A picture containing metalware, black and white, screw, monochrome&#10;&#10;Description automatically generated">
            <a:extLst>
              <a:ext uri="{FF2B5EF4-FFF2-40B4-BE49-F238E27FC236}">
                <a16:creationId xmlns:a16="http://schemas.microsoft.com/office/drawing/2014/main" id="{4E19974F-BF63-EE89-6E94-7321BD4969E8}"/>
              </a:ext>
            </a:extLst>
          </p:cNvPr>
          <p:cNvPicPr>
            <a:picLocks noGrp="1" noChangeAspect="1"/>
          </p:cNvPicPr>
          <p:nvPr>
            <p:ph sz="half" idx="1"/>
          </p:nvPr>
        </p:nvPicPr>
        <p:blipFill rotWithShape="1">
          <a:blip r:embed="rId2"/>
          <a:srcRect l="42405" t="9674" r="42197" b="5456"/>
          <a:stretch/>
        </p:blipFill>
        <p:spPr>
          <a:xfrm>
            <a:off x="2577351" y="1093470"/>
            <a:ext cx="1628616" cy="4904147"/>
          </a:xfrm>
        </p:spPr>
      </p:pic>
    </p:spTree>
    <p:extLst>
      <p:ext uri="{BB962C8B-B14F-4D97-AF65-F5344CB8AC3E}">
        <p14:creationId xmlns:p14="http://schemas.microsoft.com/office/powerpoint/2010/main" val="885935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609F-2CDF-5BFF-C0CF-BDF28D071A95}"/>
              </a:ext>
            </a:extLst>
          </p:cNvPr>
          <p:cNvSpPr>
            <a:spLocks noGrp="1"/>
          </p:cNvSpPr>
          <p:nvPr>
            <p:ph type="title"/>
          </p:nvPr>
        </p:nvSpPr>
        <p:spPr/>
        <p:txBody>
          <a:bodyPr/>
          <a:lstStyle/>
          <a:p>
            <a:r>
              <a:rPr lang="en-US" dirty="0"/>
              <a:t>End Link Assembly</a:t>
            </a:r>
          </a:p>
        </p:txBody>
      </p:sp>
      <p:sp>
        <p:nvSpPr>
          <p:cNvPr id="4" name="Content Placeholder 3">
            <a:extLst>
              <a:ext uri="{FF2B5EF4-FFF2-40B4-BE49-F238E27FC236}">
                <a16:creationId xmlns:a16="http://schemas.microsoft.com/office/drawing/2014/main" id="{BE7E9C83-AAE8-A247-7E36-6114935E27F4}"/>
              </a:ext>
            </a:extLst>
          </p:cNvPr>
          <p:cNvSpPr>
            <a:spLocks noGrp="1"/>
          </p:cNvSpPr>
          <p:nvPr>
            <p:ph sz="half" idx="2"/>
          </p:nvPr>
        </p:nvSpPr>
        <p:spPr/>
        <p:txBody>
          <a:bodyPr/>
          <a:lstStyle/>
          <a:p>
            <a:r>
              <a:rPr lang="en-US" dirty="0"/>
              <a:t>In the same fashion as a standard arm link, start with the end link</a:t>
            </a:r>
          </a:p>
        </p:txBody>
      </p:sp>
      <p:pic>
        <p:nvPicPr>
          <p:cNvPr id="5" name="Content Placeholder 4" descr="A picture containing pixel&#10;&#10;Description automatically generated">
            <a:extLst>
              <a:ext uri="{FF2B5EF4-FFF2-40B4-BE49-F238E27FC236}">
                <a16:creationId xmlns:a16="http://schemas.microsoft.com/office/drawing/2014/main" id="{F9539A29-B3E7-A045-90EA-D2A3D5A894B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0147" t="19016" r="30441" b="21765"/>
          <a:stretch/>
        </p:blipFill>
        <p:spPr>
          <a:xfrm>
            <a:off x="1189808" y="2262052"/>
            <a:ext cx="4246102" cy="3485606"/>
          </a:xfrm>
        </p:spPr>
      </p:pic>
    </p:spTree>
    <p:extLst>
      <p:ext uri="{BB962C8B-B14F-4D97-AF65-F5344CB8AC3E}">
        <p14:creationId xmlns:p14="http://schemas.microsoft.com/office/powerpoint/2010/main" val="38976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FC18-E3EF-A82A-D8C3-D7F22043A6D4}"/>
              </a:ext>
            </a:extLst>
          </p:cNvPr>
          <p:cNvSpPr>
            <a:spLocks noGrp="1"/>
          </p:cNvSpPr>
          <p:nvPr>
            <p:ph type="title"/>
          </p:nvPr>
        </p:nvSpPr>
        <p:spPr/>
        <p:txBody>
          <a:bodyPr/>
          <a:lstStyle/>
          <a:p>
            <a:r>
              <a:rPr lang="en-US" dirty="0"/>
              <a:t>End Link Assembly</a:t>
            </a:r>
          </a:p>
        </p:txBody>
      </p:sp>
      <p:sp>
        <p:nvSpPr>
          <p:cNvPr id="4" name="Content Placeholder 3">
            <a:extLst>
              <a:ext uri="{FF2B5EF4-FFF2-40B4-BE49-F238E27FC236}">
                <a16:creationId xmlns:a16="http://schemas.microsoft.com/office/drawing/2014/main" id="{A64B86F8-D90B-D4CB-A707-82F186208CEE}"/>
              </a:ext>
            </a:extLst>
          </p:cNvPr>
          <p:cNvSpPr>
            <a:spLocks noGrp="1"/>
          </p:cNvSpPr>
          <p:nvPr>
            <p:ph sz="half" idx="2"/>
          </p:nvPr>
        </p:nvSpPr>
        <p:spPr/>
        <p:txBody>
          <a:bodyPr/>
          <a:lstStyle/>
          <a:p>
            <a:r>
              <a:rPr lang="en-US" dirty="0"/>
              <a:t>First, inert M3 x 5.7mm heat set inserts into each of the holes on the side of the main circle of the link</a:t>
            </a:r>
          </a:p>
        </p:txBody>
      </p:sp>
      <p:pic>
        <p:nvPicPr>
          <p:cNvPr id="5" name="Content Placeholder 4" descr="A picture containing pixel&#10;&#10;Description automatically generated">
            <a:extLst>
              <a:ext uri="{FF2B5EF4-FFF2-40B4-BE49-F238E27FC236}">
                <a16:creationId xmlns:a16="http://schemas.microsoft.com/office/drawing/2014/main" id="{DD2C0219-8C7F-7685-D2BE-E5EBF4CE18D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0441" t="21440" r="29853" b="20957"/>
          <a:stretch/>
        </p:blipFill>
        <p:spPr>
          <a:xfrm>
            <a:off x="1188719" y="2301240"/>
            <a:ext cx="4316695" cy="3421380"/>
          </a:xfrm>
        </p:spPr>
      </p:pic>
    </p:spTree>
    <p:extLst>
      <p:ext uri="{BB962C8B-B14F-4D97-AF65-F5344CB8AC3E}">
        <p14:creationId xmlns:p14="http://schemas.microsoft.com/office/powerpoint/2010/main" val="83139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E90-EDEE-F95B-578A-78C27F0629F2}"/>
              </a:ext>
            </a:extLst>
          </p:cNvPr>
          <p:cNvSpPr>
            <a:spLocks noGrp="1"/>
          </p:cNvSpPr>
          <p:nvPr>
            <p:ph type="ctrTitle"/>
          </p:nvPr>
        </p:nvSpPr>
        <p:spPr/>
        <p:txBody>
          <a:bodyPr/>
          <a:lstStyle/>
          <a:p>
            <a:r>
              <a:rPr lang="en-US" dirty="0"/>
              <a:t>Arm Assembly</a:t>
            </a:r>
          </a:p>
        </p:txBody>
      </p:sp>
      <p:sp>
        <p:nvSpPr>
          <p:cNvPr id="3" name="Subtitle 2">
            <a:extLst>
              <a:ext uri="{FF2B5EF4-FFF2-40B4-BE49-F238E27FC236}">
                <a16:creationId xmlns:a16="http://schemas.microsoft.com/office/drawing/2014/main" id="{DB573A81-B117-7B24-F41A-F566867C6FD7}"/>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9C4CBEC0-D63C-2553-B5DF-6437A807EAF9}"/>
              </a:ext>
            </a:extLst>
          </p:cNvPr>
          <p:cNvSpPr>
            <a:spLocks noGrp="1"/>
          </p:cNvSpPr>
          <p:nvPr>
            <p:ph type="body" sz="quarter" idx="11"/>
          </p:nvPr>
        </p:nvSpPr>
        <p:spPr/>
        <p:txBody>
          <a:bodyPr/>
          <a:lstStyle/>
          <a:p>
            <a:endParaRPr lang="en-US"/>
          </a:p>
        </p:txBody>
      </p:sp>
      <p:sp>
        <p:nvSpPr>
          <p:cNvPr id="4" name="Date Placeholder 3">
            <a:extLst>
              <a:ext uri="{FF2B5EF4-FFF2-40B4-BE49-F238E27FC236}">
                <a16:creationId xmlns:a16="http://schemas.microsoft.com/office/drawing/2014/main" id="{8E6C8875-977A-0987-BE28-E64B5DBD8629}"/>
              </a:ext>
            </a:extLst>
          </p:cNvPr>
          <p:cNvSpPr>
            <a:spLocks noGrp="1"/>
          </p:cNvSpPr>
          <p:nvPr>
            <p:ph type="dt" sz="half" idx="10"/>
          </p:nvPr>
        </p:nvSpPr>
        <p:spPr>
          <a:xfrm>
            <a:off x="10269895" y="6342033"/>
            <a:ext cx="1260720" cy="257820"/>
          </a:xfrm>
        </p:spPr>
        <p:txBody>
          <a:bodyPr/>
          <a:lstStyle/>
          <a:p>
            <a:r>
              <a:rPr lang="en-US" dirty="0"/>
              <a:t>Updated 6/19/23</a:t>
            </a:r>
          </a:p>
          <a:p>
            <a:endParaRPr lang="en-US" dirty="0"/>
          </a:p>
        </p:txBody>
      </p:sp>
    </p:spTree>
    <p:extLst>
      <p:ext uri="{BB962C8B-B14F-4D97-AF65-F5344CB8AC3E}">
        <p14:creationId xmlns:p14="http://schemas.microsoft.com/office/powerpoint/2010/main" val="115246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EDCF2-B2BB-F3EB-DA38-57915DAEB169}"/>
              </a:ext>
            </a:extLst>
          </p:cNvPr>
          <p:cNvSpPr>
            <a:spLocks noGrp="1"/>
          </p:cNvSpPr>
          <p:nvPr>
            <p:ph type="title"/>
          </p:nvPr>
        </p:nvSpPr>
        <p:spPr/>
        <p:txBody>
          <a:bodyPr/>
          <a:lstStyle/>
          <a:p>
            <a:r>
              <a:rPr lang="en-US" dirty="0"/>
              <a:t>End Link Assembly</a:t>
            </a:r>
          </a:p>
        </p:txBody>
      </p:sp>
      <p:sp>
        <p:nvSpPr>
          <p:cNvPr id="4" name="Content Placeholder 3">
            <a:extLst>
              <a:ext uri="{FF2B5EF4-FFF2-40B4-BE49-F238E27FC236}">
                <a16:creationId xmlns:a16="http://schemas.microsoft.com/office/drawing/2014/main" id="{761BB416-959D-503F-F02D-FA03CC5CD673}"/>
              </a:ext>
            </a:extLst>
          </p:cNvPr>
          <p:cNvSpPr>
            <a:spLocks noGrp="1"/>
          </p:cNvSpPr>
          <p:nvPr>
            <p:ph sz="half" idx="2"/>
          </p:nvPr>
        </p:nvSpPr>
        <p:spPr/>
        <p:txBody>
          <a:bodyPr/>
          <a:lstStyle/>
          <a:p>
            <a:r>
              <a:rPr lang="en-US" dirty="0"/>
              <a:t>On each of the protrusions of the link, insert a M3 x 4.3mm heat set insert into the hole on the side.</a:t>
            </a:r>
          </a:p>
          <a:p>
            <a:r>
              <a:rPr lang="en-US" dirty="0"/>
              <a:t>Note: Inserting a nitinol rod into the small perpendicular hole before inserting the heat set insert helps prevent it from being pushed too far into the hole</a:t>
            </a:r>
          </a:p>
        </p:txBody>
      </p:sp>
      <p:pic>
        <p:nvPicPr>
          <p:cNvPr id="8" name="Content Placeholder 7" descr="A picture containing screenshot, pixel, LEGO&#10;&#10;Description automatically generated">
            <a:extLst>
              <a:ext uri="{FF2B5EF4-FFF2-40B4-BE49-F238E27FC236}">
                <a16:creationId xmlns:a16="http://schemas.microsoft.com/office/drawing/2014/main" id="{5F5DC561-2998-30D5-82CF-C633835DCF3E}"/>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0714" t="20632" r="29958" b="20303"/>
          <a:stretch/>
        </p:blipFill>
        <p:spPr>
          <a:xfrm>
            <a:off x="1236616" y="2242162"/>
            <a:ext cx="4304164" cy="3531620"/>
          </a:xfrm>
        </p:spPr>
      </p:pic>
    </p:spTree>
    <p:extLst>
      <p:ext uri="{BB962C8B-B14F-4D97-AF65-F5344CB8AC3E}">
        <p14:creationId xmlns:p14="http://schemas.microsoft.com/office/powerpoint/2010/main" val="4240570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BF37-8027-2C02-D99F-8FE94A0DEF89}"/>
              </a:ext>
            </a:extLst>
          </p:cNvPr>
          <p:cNvSpPr>
            <a:spLocks noGrp="1"/>
          </p:cNvSpPr>
          <p:nvPr>
            <p:ph type="title"/>
          </p:nvPr>
        </p:nvSpPr>
        <p:spPr/>
        <p:txBody>
          <a:bodyPr/>
          <a:lstStyle/>
          <a:p>
            <a:r>
              <a:rPr lang="en-US" dirty="0"/>
              <a:t>End Link Assembly</a:t>
            </a:r>
          </a:p>
        </p:txBody>
      </p:sp>
      <p:sp>
        <p:nvSpPr>
          <p:cNvPr id="4" name="Content Placeholder 3">
            <a:extLst>
              <a:ext uri="{FF2B5EF4-FFF2-40B4-BE49-F238E27FC236}">
                <a16:creationId xmlns:a16="http://schemas.microsoft.com/office/drawing/2014/main" id="{FD610D55-D09E-52F6-D12E-60A0F26BEA3D}"/>
              </a:ext>
            </a:extLst>
          </p:cNvPr>
          <p:cNvSpPr>
            <a:spLocks noGrp="1"/>
          </p:cNvSpPr>
          <p:nvPr>
            <p:ph sz="half" idx="2"/>
          </p:nvPr>
        </p:nvSpPr>
        <p:spPr/>
        <p:txBody>
          <a:bodyPr/>
          <a:lstStyle/>
          <a:p>
            <a:r>
              <a:rPr lang="en-US" dirty="0"/>
              <a:t>On the top end of the end link (the side of the link without screw holes for the VEX universal joint), insert a M6 x 7.9mm heat set insert</a:t>
            </a:r>
          </a:p>
        </p:txBody>
      </p:sp>
      <p:pic>
        <p:nvPicPr>
          <p:cNvPr id="8" name="Content Placeholder 7" descr="A black and gold object&#10;&#10;Description automatically generated with low confidence">
            <a:extLst>
              <a:ext uri="{FF2B5EF4-FFF2-40B4-BE49-F238E27FC236}">
                <a16:creationId xmlns:a16="http://schemas.microsoft.com/office/drawing/2014/main" id="{31201399-019B-9A64-C946-F6F3B2383FD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0715" t="20632" r="30126" b="20303"/>
          <a:stretch/>
        </p:blipFill>
        <p:spPr>
          <a:xfrm>
            <a:off x="1227908" y="2221606"/>
            <a:ext cx="4319451" cy="3559375"/>
          </a:xfrm>
        </p:spPr>
      </p:pic>
    </p:spTree>
    <p:extLst>
      <p:ext uri="{BB962C8B-B14F-4D97-AF65-F5344CB8AC3E}">
        <p14:creationId xmlns:p14="http://schemas.microsoft.com/office/powerpoint/2010/main" val="3236795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ACEE-26E7-BD39-64E4-6DEE5E7DFD00}"/>
              </a:ext>
            </a:extLst>
          </p:cNvPr>
          <p:cNvSpPr>
            <a:spLocks noGrp="1"/>
          </p:cNvSpPr>
          <p:nvPr>
            <p:ph type="title"/>
          </p:nvPr>
        </p:nvSpPr>
        <p:spPr/>
        <p:txBody>
          <a:bodyPr/>
          <a:lstStyle/>
          <a:p>
            <a:r>
              <a:rPr lang="en-US" dirty="0"/>
              <a:t>End Link Assembly</a:t>
            </a:r>
          </a:p>
        </p:txBody>
      </p:sp>
      <p:pic>
        <p:nvPicPr>
          <p:cNvPr id="6" name="Content Placeholder 5" descr="A picture containing LEGO, sky&#10;&#10;Description automatically generated">
            <a:extLst>
              <a:ext uri="{FF2B5EF4-FFF2-40B4-BE49-F238E27FC236}">
                <a16:creationId xmlns:a16="http://schemas.microsoft.com/office/drawing/2014/main" id="{6EBC22CD-AA2B-33D2-21A7-7DDC1464C450}"/>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9118" t="21170" r="28970" b="21495"/>
          <a:stretch/>
        </p:blipFill>
        <p:spPr>
          <a:xfrm>
            <a:off x="1371599" y="2469674"/>
            <a:ext cx="4098701" cy="3063240"/>
          </a:xfrm>
        </p:spPr>
      </p:pic>
      <p:sp>
        <p:nvSpPr>
          <p:cNvPr id="4" name="Content Placeholder 3">
            <a:extLst>
              <a:ext uri="{FF2B5EF4-FFF2-40B4-BE49-F238E27FC236}">
                <a16:creationId xmlns:a16="http://schemas.microsoft.com/office/drawing/2014/main" id="{73B6DF27-0797-8776-74AA-7234C24A7C08}"/>
              </a:ext>
            </a:extLst>
          </p:cNvPr>
          <p:cNvSpPr>
            <a:spLocks noGrp="1"/>
          </p:cNvSpPr>
          <p:nvPr>
            <p:ph sz="half" idx="2"/>
          </p:nvPr>
        </p:nvSpPr>
        <p:spPr/>
        <p:txBody>
          <a:bodyPr/>
          <a:lstStyle/>
          <a:p>
            <a:r>
              <a:rPr lang="en-US" dirty="0"/>
              <a:t>In each of the side heat set inserts that are on the main circle of the link, insert a M3x0.5 10mm screw with two M3 washers</a:t>
            </a:r>
          </a:p>
        </p:txBody>
      </p:sp>
    </p:spTree>
    <p:extLst>
      <p:ext uri="{BB962C8B-B14F-4D97-AF65-F5344CB8AC3E}">
        <p14:creationId xmlns:p14="http://schemas.microsoft.com/office/powerpoint/2010/main" val="1023383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5341-CE09-8A16-0310-2FED073CDB31}"/>
              </a:ext>
            </a:extLst>
          </p:cNvPr>
          <p:cNvSpPr>
            <a:spLocks noGrp="1"/>
          </p:cNvSpPr>
          <p:nvPr>
            <p:ph type="title"/>
          </p:nvPr>
        </p:nvSpPr>
        <p:spPr/>
        <p:txBody>
          <a:bodyPr/>
          <a:lstStyle/>
          <a:p>
            <a:r>
              <a:rPr lang="en-US" dirty="0"/>
              <a:t>End Link Assembly</a:t>
            </a:r>
          </a:p>
        </p:txBody>
      </p:sp>
      <p:pic>
        <p:nvPicPr>
          <p:cNvPr id="6" name="Content Placeholder 5" descr="A picture containing LEGO, sky&#10;&#10;Description automatically generated">
            <a:extLst>
              <a:ext uri="{FF2B5EF4-FFF2-40B4-BE49-F238E27FC236}">
                <a16:creationId xmlns:a16="http://schemas.microsoft.com/office/drawing/2014/main" id="{4A987F9D-89F1-E463-E671-7DF9045BA8D6}"/>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9118" t="21977" r="29265" b="20687"/>
          <a:stretch/>
        </p:blipFill>
        <p:spPr>
          <a:xfrm>
            <a:off x="1272540" y="2430779"/>
            <a:ext cx="4171182" cy="3139441"/>
          </a:xfrm>
        </p:spPr>
      </p:pic>
      <p:sp>
        <p:nvSpPr>
          <p:cNvPr id="4" name="Content Placeholder 3">
            <a:extLst>
              <a:ext uri="{FF2B5EF4-FFF2-40B4-BE49-F238E27FC236}">
                <a16:creationId xmlns:a16="http://schemas.microsoft.com/office/drawing/2014/main" id="{7E0F65BF-BACE-D406-B985-113E689ABC16}"/>
              </a:ext>
            </a:extLst>
          </p:cNvPr>
          <p:cNvSpPr>
            <a:spLocks noGrp="1"/>
          </p:cNvSpPr>
          <p:nvPr>
            <p:ph sz="half" idx="2"/>
          </p:nvPr>
        </p:nvSpPr>
        <p:spPr/>
        <p:txBody>
          <a:bodyPr/>
          <a:lstStyle/>
          <a:p>
            <a:r>
              <a:rPr lang="en-US" dirty="0"/>
              <a:t>In each of the heat set inserts on the protrusions, insert a M3x0.5 4mm set screw for use of locking the nitinol rods once inserted</a:t>
            </a:r>
          </a:p>
        </p:txBody>
      </p:sp>
    </p:spTree>
    <p:extLst>
      <p:ext uri="{BB962C8B-B14F-4D97-AF65-F5344CB8AC3E}">
        <p14:creationId xmlns:p14="http://schemas.microsoft.com/office/powerpoint/2010/main" val="1980486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091F-77CF-6868-00C3-3811F397D30C}"/>
              </a:ext>
            </a:extLst>
          </p:cNvPr>
          <p:cNvSpPr>
            <a:spLocks noGrp="1"/>
          </p:cNvSpPr>
          <p:nvPr>
            <p:ph type="title"/>
          </p:nvPr>
        </p:nvSpPr>
        <p:spPr/>
        <p:txBody>
          <a:bodyPr/>
          <a:lstStyle/>
          <a:p>
            <a:r>
              <a:rPr lang="en-US" dirty="0"/>
              <a:t>End Link Assembly</a:t>
            </a:r>
          </a:p>
        </p:txBody>
      </p:sp>
      <p:pic>
        <p:nvPicPr>
          <p:cNvPr id="6" name="Content Placeholder 5" descr="A picture containing LEGO, screenshot, pixel&#10;&#10;Description automatically generated">
            <a:extLst>
              <a:ext uri="{FF2B5EF4-FFF2-40B4-BE49-F238E27FC236}">
                <a16:creationId xmlns:a16="http://schemas.microsoft.com/office/drawing/2014/main" id="{458F0E04-4230-A57C-C082-117010C87D6C}"/>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9412" t="24400" r="28824" b="22840"/>
          <a:stretch/>
        </p:blipFill>
        <p:spPr>
          <a:xfrm>
            <a:off x="1325879" y="2641875"/>
            <a:ext cx="3939541" cy="2718838"/>
          </a:xfrm>
        </p:spPr>
      </p:pic>
      <p:sp>
        <p:nvSpPr>
          <p:cNvPr id="4" name="Content Placeholder 3">
            <a:extLst>
              <a:ext uri="{FF2B5EF4-FFF2-40B4-BE49-F238E27FC236}">
                <a16:creationId xmlns:a16="http://schemas.microsoft.com/office/drawing/2014/main" id="{7E53976B-3ABB-CD8A-6D78-61CCB58D8370}"/>
              </a:ext>
            </a:extLst>
          </p:cNvPr>
          <p:cNvSpPr>
            <a:spLocks noGrp="1"/>
          </p:cNvSpPr>
          <p:nvPr>
            <p:ph sz="half" idx="2"/>
          </p:nvPr>
        </p:nvSpPr>
        <p:spPr/>
        <p:txBody>
          <a:bodyPr/>
          <a:lstStyle/>
          <a:p>
            <a:r>
              <a:rPr lang="en-US" dirty="0"/>
              <a:t>Attach IMU board to the end link the inner slot of the link via hot glue</a:t>
            </a:r>
          </a:p>
        </p:txBody>
      </p:sp>
    </p:spTree>
    <p:extLst>
      <p:ext uri="{BB962C8B-B14F-4D97-AF65-F5344CB8AC3E}">
        <p14:creationId xmlns:p14="http://schemas.microsoft.com/office/powerpoint/2010/main" val="3151196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3BA58-92AE-EA77-A93B-248705984AA9}"/>
              </a:ext>
            </a:extLst>
          </p:cNvPr>
          <p:cNvSpPr>
            <a:spLocks noGrp="1"/>
          </p:cNvSpPr>
          <p:nvPr>
            <p:ph type="title"/>
          </p:nvPr>
        </p:nvSpPr>
        <p:spPr/>
        <p:txBody>
          <a:bodyPr/>
          <a:lstStyle/>
          <a:p>
            <a:r>
              <a:rPr lang="en-US" dirty="0"/>
              <a:t>End Link Assembly</a:t>
            </a:r>
          </a:p>
        </p:txBody>
      </p:sp>
      <p:pic>
        <p:nvPicPr>
          <p:cNvPr id="6" name="Content Placeholder 5">
            <a:extLst>
              <a:ext uri="{FF2B5EF4-FFF2-40B4-BE49-F238E27FC236}">
                <a16:creationId xmlns:a16="http://schemas.microsoft.com/office/drawing/2014/main" id="{AADD21A8-F566-2D57-53DC-878403B4DF28}"/>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3088" t="16605" r="34265" b="36569"/>
          <a:stretch/>
        </p:blipFill>
        <p:spPr>
          <a:xfrm>
            <a:off x="1859280" y="1463356"/>
            <a:ext cx="2508490" cy="1965644"/>
          </a:xfrm>
        </p:spPr>
      </p:pic>
      <p:sp>
        <p:nvSpPr>
          <p:cNvPr id="4" name="Content Placeholder 3">
            <a:extLst>
              <a:ext uri="{FF2B5EF4-FFF2-40B4-BE49-F238E27FC236}">
                <a16:creationId xmlns:a16="http://schemas.microsoft.com/office/drawing/2014/main" id="{B4BF3BE0-B758-7FBF-E18C-3D444B51FBAE}"/>
              </a:ext>
            </a:extLst>
          </p:cNvPr>
          <p:cNvSpPr>
            <a:spLocks noGrp="1"/>
          </p:cNvSpPr>
          <p:nvPr>
            <p:ph sz="half" idx="2"/>
          </p:nvPr>
        </p:nvSpPr>
        <p:spPr/>
        <p:txBody>
          <a:bodyPr/>
          <a:lstStyle/>
          <a:p>
            <a:r>
              <a:rPr lang="en-US" dirty="0"/>
              <a:t>Attach VEX universal joint by inserting joint into the large hole on the lower half of the link and inserting the screw into the joint through the side holes on the connection</a:t>
            </a:r>
          </a:p>
        </p:txBody>
      </p:sp>
      <p:pic>
        <p:nvPicPr>
          <p:cNvPr id="7" name="Content Placeholder 5" descr="A picture containing LEGO, outdoor&#10;&#10;Description automatically generated">
            <a:extLst>
              <a:ext uri="{FF2B5EF4-FFF2-40B4-BE49-F238E27FC236}">
                <a16:creationId xmlns:a16="http://schemas.microsoft.com/office/drawing/2014/main" id="{3A74FD85-A733-041C-4984-2E35F52278DF}"/>
              </a:ext>
            </a:extLst>
          </p:cNvPr>
          <p:cNvPicPr>
            <a:picLocks noChangeAspect="1"/>
          </p:cNvPicPr>
          <p:nvPr/>
        </p:nvPicPr>
        <p:blipFill rotWithShape="1">
          <a:blip r:embed="rId3">
            <a:extLst>
              <a:ext uri="{28A0092B-C50C-407E-A947-70E740481C1C}">
                <a14:useLocalDpi xmlns:a14="http://schemas.microsoft.com/office/drawing/2010/main" val="0"/>
              </a:ext>
            </a:extLst>
          </a:blip>
          <a:srcRect l="34264" t="16863" r="34265" b="27148"/>
          <a:stretch/>
        </p:blipFill>
        <p:spPr>
          <a:xfrm>
            <a:off x="1772405" y="3649979"/>
            <a:ext cx="2682240" cy="2607037"/>
          </a:xfrm>
          <a:prstGeom prst="rect">
            <a:avLst/>
          </a:prstGeom>
        </p:spPr>
      </p:pic>
    </p:spTree>
    <p:extLst>
      <p:ext uri="{BB962C8B-B14F-4D97-AF65-F5344CB8AC3E}">
        <p14:creationId xmlns:p14="http://schemas.microsoft.com/office/powerpoint/2010/main" val="1045466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02DFC-F7B2-ED66-A3DF-23211C54E8C4}"/>
              </a:ext>
            </a:extLst>
          </p:cNvPr>
          <p:cNvSpPr>
            <a:spLocks noGrp="1"/>
          </p:cNvSpPr>
          <p:nvPr>
            <p:ph type="title"/>
          </p:nvPr>
        </p:nvSpPr>
        <p:spPr/>
        <p:txBody>
          <a:bodyPr/>
          <a:lstStyle/>
          <a:p>
            <a:r>
              <a:rPr lang="en-US" dirty="0"/>
              <a:t>End Link Assembly</a:t>
            </a:r>
          </a:p>
        </p:txBody>
      </p:sp>
      <p:pic>
        <p:nvPicPr>
          <p:cNvPr id="6" name="Content Placeholder 5">
            <a:extLst>
              <a:ext uri="{FF2B5EF4-FFF2-40B4-BE49-F238E27FC236}">
                <a16:creationId xmlns:a16="http://schemas.microsoft.com/office/drawing/2014/main" id="{5A147D13-9F92-CD55-1732-D8E7B3544CF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2794" t="17402" r="33088" b="10998"/>
          <a:stretch/>
        </p:blipFill>
        <p:spPr>
          <a:xfrm>
            <a:off x="1546860" y="2156459"/>
            <a:ext cx="3215640" cy="3686897"/>
          </a:xfrm>
        </p:spPr>
      </p:pic>
      <p:sp>
        <p:nvSpPr>
          <p:cNvPr id="4" name="Content Placeholder 3">
            <a:extLst>
              <a:ext uri="{FF2B5EF4-FFF2-40B4-BE49-F238E27FC236}">
                <a16:creationId xmlns:a16="http://schemas.microsoft.com/office/drawing/2014/main" id="{6BA2B3AC-4DCC-B26F-826C-0E5B05BBCB97}"/>
              </a:ext>
            </a:extLst>
          </p:cNvPr>
          <p:cNvSpPr>
            <a:spLocks noGrp="1"/>
          </p:cNvSpPr>
          <p:nvPr>
            <p:ph sz="half" idx="2"/>
          </p:nvPr>
        </p:nvSpPr>
        <p:spPr/>
        <p:txBody>
          <a:bodyPr/>
          <a:lstStyle/>
          <a:p>
            <a:r>
              <a:rPr lang="en-US" dirty="0"/>
              <a:t>On each screw attach a spring and screw in the screw to clamp the end of the spring to the link</a:t>
            </a:r>
          </a:p>
        </p:txBody>
      </p:sp>
    </p:spTree>
    <p:extLst>
      <p:ext uri="{BB962C8B-B14F-4D97-AF65-F5344CB8AC3E}">
        <p14:creationId xmlns:p14="http://schemas.microsoft.com/office/powerpoint/2010/main" val="3757934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6874-82F7-A4F1-60AB-A3506678F3D0}"/>
              </a:ext>
            </a:extLst>
          </p:cNvPr>
          <p:cNvSpPr>
            <a:spLocks noGrp="1"/>
          </p:cNvSpPr>
          <p:nvPr>
            <p:ph type="title"/>
          </p:nvPr>
        </p:nvSpPr>
        <p:spPr/>
        <p:txBody>
          <a:bodyPr/>
          <a:lstStyle/>
          <a:p>
            <a:r>
              <a:rPr lang="en-US" dirty="0"/>
              <a:t>Arm Assembly</a:t>
            </a:r>
          </a:p>
        </p:txBody>
      </p:sp>
      <p:sp>
        <p:nvSpPr>
          <p:cNvPr id="4" name="Content Placeholder 3">
            <a:extLst>
              <a:ext uri="{FF2B5EF4-FFF2-40B4-BE49-F238E27FC236}">
                <a16:creationId xmlns:a16="http://schemas.microsoft.com/office/drawing/2014/main" id="{75437151-6BF5-7B37-B90A-66666EF56CA4}"/>
              </a:ext>
            </a:extLst>
          </p:cNvPr>
          <p:cNvSpPr>
            <a:spLocks noGrp="1"/>
          </p:cNvSpPr>
          <p:nvPr>
            <p:ph sz="half" idx="2"/>
          </p:nvPr>
        </p:nvSpPr>
        <p:spPr/>
        <p:txBody>
          <a:bodyPr/>
          <a:lstStyle/>
          <a:p>
            <a:r>
              <a:rPr lang="en-US" dirty="0"/>
              <a:t>Attach the end link to the top of the arm in the same way that the other links were attached</a:t>
            </a:r>
          </a:p>
        </p:txBody>
      </p:sp>
      <p:pic>
        <p:nvPicPr>
          <p:cNvPr id="8" name="Content Placeholder 7" descr="A picture containing metalware, chain, black and white, monochrome&#10;&#10;Description automatically generated">
            <a:extLst>
              <a:ext uri="{FF2B5EF4-FFF2-40B4-BE49-F238E27FC236}">
                <a16:creationId xmlns:a16="http://schemas.microsoft.com/office/drawing/2014/main" id="{AB20CF03-7980-83F2-CC30-D2B8D0F99ABC}"/>
              </a:ext>
            </a:extLst>
          </p:cNvPr>
          <p:cNvPicPr>
            <a:picLocks noGrp="1" noChangeAspect="1"/>
          </p:cNvPicPr>
          <p:nvPr>
            <p:ph sz="half" idx="1"/>
          </p:nvPr>
        </p:nvPicPr>
        <p:blipFill rotWithShape="1">
          <a:blip r:embed="rId2"/>
          <a:srcRect l="42752" t="9358" r="42542" b="4505"/>
          <a:stretch/>
        </p:blipFill>
        <p:spPr>
          <a:xfrm>
            <a:off x="2581836" y="1168699"/>
            <a:ext cx="1550696" cy="4962227"/>
          </a:xfrm>
        </p:spPr>
      </p:pic>
    </p:spTree>
    <p:extLst>
      <p:ext uri="{BB962C8B-B14F-4D97-AF65-F5344CB8AC3E}">
        <p14:creationId xmlns:p14="http://schemas.microsoft.com/office/powerpoint/2010/main" val="4138848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ED60-6715-01DB-3F47-B5935C6BFEEE}"/>
              </a:ext>
            </a:extLst>
          </p:cNvPr>
          <p:cNvSpPr>
            <a:spLocks noGrp="1"/>
          </p:cNvSpPr>
          <p:nvPr>
            <p:ph type="title"/>
          </p:nvPr>
        </p:nvSpPr>
        <p:spPr/>
        <p:txBody>
          <a:bodyPr/>
          <a:lstStyle/>
          <a:p>
            <a:r>
              <a:rPr lang="en-US" dirty="0"/>
              <a:t>Arm Assembly</a:t>
            </a:r>
          </a:p>
        </p:txBody>
      </p:sp>
      <p:sp>
        <p:nvSpPr>
          <p:cNvPr id="4" name="Content Placeholder 3">
            <a:extLst>
              <a:ext uri="{FF2B5EF4-FFF2-40B4-BE49-F238E27FC236}">
                <a16:creationId xmlns:a16="http://schemas.microsoft.com/office/drawing/2014/main" id="{F830A8F5-B57A-1CE6-D743-FDFF145F499E}"/>
              </a:ext>
            </a:extLst>
          </p:cNvPr>
          <p:cNvSpPr>
            <a:spLocks noGrp="1"/>
          </p:cNvSpPr>
          <p:nvPr>
            <p:ph sz="half" idx="2"/>
          </p:nvPr>
        </p:nvSpPr>
        <p:spPr/>
        <p:txBody>
          <a:bodyPr/>
          <a:lstStyle/>
          <a:p>
            <a:r>
              <a:rPr lang="en-US" dirty="0"/>
              <a:t>Insert nitinol rods through the small holes on the face of each link and fasten the end of the rod in the end link using the set screw in each protrusion</a:t>
            </a:r>
          </a:p>
        </p:txBody>
      </p:sp>
      <p:pic>
        <p:nvPicPr>
          <p:cNvPr id="8" name="Content Placeholder 7" descr="A picture containing sky, black and white, monochrome, outdoor&#10;&#10;Description automatically generated">
            <a:extLst>
              <a:ext uri="{FF2B5EF4-FFF2-40B4-BE49-F238E27FC236}">
                <a16:creationId xmlns:a16="http://schemas.microsoft.com/office/drawing/2014/main" id="{17EA526D-45EA-86E5-A5FE-54F98BB898C7}"/>
              </a:ext>
            </a:extLst>
          </p:cNvPr>
          <p:cNvPicPr>
            <a:picLocks noGrp="1" noChangeAspect="1"/>
          </p:cNvPicPr>
          <p:nvPr>
            <p:ph sz="half" idx="1"/>
          </p:nvPr>
        </p:nvPicPr>
        <p:blipFill rotWithShape="1">
          <a:blip r:embed="rId2"/>
          <a:srcRect l="44481" t="9674" r="45138" b="6406"/>
          <a:stretch/>
        </p:blipFill>
        <p:spPr>
          <a:xfrm>
            <a:off x="2832846" y="1108589"/>
            <a:ext cx="1129554" cy="4988859"/>
          </a:xfrm>
        </p:spPr>
      </p:pic>
    </p:spTree>
    <p:extLst>
      <p:ext uri="{BB962C8B-B14F-4D97-AF65-F5344CB8AC3E}">
        <p14:creationId xmlns:p14="http://schemas.microsoft.com/office/powerpoint/2010/main" val="1988492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E90-EDEE-F95B-578A-78C27F0629F2}"/>
              </a:ext>
            </a:extLst>
          </p:cNvPr>
          <p:cNvSpPr>
            <a:spLocks noGrp="1"/>
          </p:cNvSpPr>
          <p:nvPr>
            <p:ph type="ctrTitle"/>
          </p:nvPr>
        </p:nvSpPr>
        <p:spPr/>
        <p:txBody>
          <a:bodyPr/>
          <a:lstStyle/>
          <a:p>
            <a:r>
              <a:rPr lang="en-US" dirty="0"/>
              <a:t>Actuation Unit Assembly</a:t>
            </a:r>
          </a:p>
        </p:txBody>
      </p:sp>
      <p:sp>
        <p:nvSpPr>
          <p:cNvPr id="3" name="Subtitle 2">
            <a:extLst>
              <a:ext uri="{FF2B5EF4-FFF2-40B4-BE49-F238E27FC236}">
                <a16:creationId xmlns:a16="http://schemas.microsoft.com/office/drawing/2014/main" id="{DB573A81-B117-7B24-F41A-F566867C6FD7}"/>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9C4CBEC0-D63C-2553-B5DF-6437A807EAF9}"/>
              </a:ext>
            </a:extLst>
          </p:cNvPr>
          <p:cNvSpPr>
            <a:spLocks noGrp="1"/>
          </p:cNvSpPr>
          <p:nvPr>
            <p:ph type="body" sz="quarter" idx="11"/>
          </p:nvPr>
        </p:nvSpPr>
        <p:spPr/>
        <p:txBody>
          <a:bodyPr/>
          <a:lstStyle/>
          <a:p>
            <a:endParaRPr lang="en-US"/>
          </a:p>
        </p:txBody>
      </p:sp>
      <p:sp>
        <p:nvSpPr>
          <p:cNvPr id="4" name="Date Placeholder 3">
            <a:extLst>
              <a:ext uri="{FF2B5EF4-FFF2-40B4-BE49-F238E27FC236}">
                <a16:creationId xmlns:a16="http://schemas.microsoft.com/office/drawing/2014/main" id="{8E6C8875-977A-0987-BE28-E64B5DBD8629}"/>
              </a:ext>
            </a:extLst>
          </p:cNvPr>
          <p:cNvSpPr>
            <a:spLocks noGrp="1"/>
          </p:cNvSpPr>
          <p:nvPr>
            <p:ph type="dt" sz="half" idx="10"/>
          </p:nvPr>
        </p:nvSpPr>
        <p:spPr>
          <a:xfrm>
            <a:off x="10263673" y="6342033"/>
            <a:ext cx="1266941" cy="400110"/>
          </a:xfrm>
        </p:spPr>
        <p:txBody>
          <a:bodyPr/>
          <a:lstStyle/>
          <a:p>
            <a:r>
              <a:rPr lang="en-US" dirty="0"/>
              <a:t>Updated 6/19/23</a:t>
            </a:r>
          </a:p>
        </p:txBody>
      </p:sp>
    </p:spTree>
    <p:extLst>
      <p:ext uri="{BB962C8B-B14F-4D97-AF65-F5344CB8AC3E}">
        <p14:creationId xmlns:p14="http://schemas.microsoft.com/office/powerpoint/2010/main" val="417928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E726-D5A7-4982-E7A4-DA3586C62AA1}"/>
              </a:ext>
            </a:extLst>
          </p:cNvPr>
          <p:cNvSpPr>
            <a:spLocks noGrp="1"/>
          </p:cNvSpPr>
          <p:nvPr>
            <p:ph type="title"/>
          </p:nvPr>
        </p:nvSpPr>
        <p:spPr/>
        <p:txBody>
          <a:bodyPr/>
          <a:lstStyle/>
          <a:p>
            <a:r>
              <a:rPr lang="en-US" dirty="0"/>
              <a:t>Link Assembly</a:t>
            </a:r>
          </a:p>
        </p:txBody>
      </p:sp>
      <p:pic>
        <p:nvPicPr>
          <p:cNvPr id="6" name="Content Placeholder 5" descr="A black circular object with holes&#10;&#10;Description automatically generated with low confidence">
            <a:extLst>
              <a:ext uri="{FF2B5EF4-FFF2-40B4-BE49-F238E27FC236}">
                <a16:creationId xmlns:a16="http://schemas.microsoft.com/office/drawing/2014/main" id="{AC62F860-83A7-E39D-CA79-98695FC3B59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3677" t="5846" r="21911" b="9422"/>
          <a:stretch/>
        </p:blipFill>
        <p:spPr>
          <a:xfrm>
            <a:off x="1257299" y="2317273"/>
            <a:ext cx="3981389" cy="3368041"/>
          </a:xfrm>
        </p:spPr>
      </p:pic>
      <p:sp>
        <p:nvSpPr>
          <p:cNvPr id="4" name="Content Placeholder 3">
            <a:extLst>
              <a:ext uri="{FF2B5EF4-FFF2-40B4-BE49-F238E27FC236}">
                <a16:creationId xmlns:a16="http://schemas.microsoft.com/office/drawing/2014/main" id="{F9068C15-C769-0E6D-3572-062BB4749892}"/>
              </a:ext>
            </a:extLst>
          </p:cNvPr>
          <p:cNvSpPr>
            <a:spLocks noGrp="1"/>
          </p:cNvSpPr>
          <p:nvPr>
            <p:ph sz="half" idx="2"/>
          </p:nvPr>
        </p:nvSpPr>
        <p:spPr/>
        <p:txBody>
          <a:bodyPr/>
          <a:lstStyle/>
          <a:p>
            <a:r>
              <a:rPr lang="en-US" dirty="0"/>
              <a:t>Start with the arm link</a:t>
            </a:r>
          </a:p>
        </p:txBody>
      </p:sp>
    </p:spTree>
    <p:extLst>
      <p:ext uri="{BB962C8B-B14F-4D97-AF65-F5344CB8AC3E}">
        <p14:creationId xmlns:p14="http://schemas.microsoft.com/office/powerpoint/2010/main" val="3074783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7DED-C789-ED85-946D-BCA6FF5C1F92}"/>
              </a:ext>
            </a:extLst>
          </p:cNvPr>
          <p:cNvSpPr>
            <a:spLocks noGrp="1"/>
          </p:cNvSpPr>
          <p:nvPr>
            <p:ph type="title"/>
          </p:nvPr>
        </p:nvSpPr>
        <p:spPr/>
        <p:txBody>
          <a:bodyPr/>
          <a:lstStyle/>
          <a:p>
            <a:r>
              <a:rPr lang="en-US" dirty="0"/>
              <a:t>Potentiometer Mount Assembly</a:t>
            </a:r>
          </a:p>
        </p:txBody>
      </p:sp>
      <p:pic>
        <p:nvPicPr>
          <p:cNvPr id="6" name="Content Placeholder 5" descr="A picture containing pole&#10;&#10;Description automatically generated">
            <a:extLst>
              <a:ext uri="{FF2B5EF4-FFF2-40B4-BE49-F238E27FC236}">
                <a16:creationId xmlns:a16="http://schemas.microsoft.com/office/drawing/2014/main" id="{9E56B857-28FB-285A-5100-CD574652F3E2}"/>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41470" t="4687" r="43068" b="3736"/>
          <a:stretch/>
        </p:blipFill>
        <p:spPr>
          <a:xfrm>
            <a:off x="2368731" y="1703745"/>
            <a:ext cx="1428206" cy="4595097"/>
          </a:xfrm>
        </p:spPr>
      </p:pic>
      <p:sp>
        <p:nvSpPr>
          <p:cNvPr id="4" name="Content Placeholder 3">
            <a:extLst>
              <a:ext uri="{FF2B5EF4-FFF2-40B4-BE49-F238E27FC236}">
                <a16:creationId xmlns:a16="http://schemas.microsoft.com/office/drawing/2014/main" id="{A13B219E-A0C2-4BCE-C72C-ED8260C15381}"/>
              </a:ext>
            </a:extLst>
          </p:cNvPr>
          <p:cNvSpPr>
            <a:spLocks noGrp="1"/>
          </p:cNvSpPr>
          <p:nvPr>
            <p:ph sz="half" idx="2"/>
          </p:nvPr>
        </p:nvSpPr>
        <p:spPr/>
        <p:txBody>
          <a:bodyPr/>
          <a:lstStyle/>
          <a:p>
            <a:r>
              <a:rPr lang="en-US" dirty="0"/>
              <a:t>Start with the 3D printed potentiometer mount standoff</a:t>
            </a:r>
          </a:p>
        </p:txBody>
      </p:sp>
    </p:spTree>
    <p:extLst>
      <p:ext uri="{BB962C8B-B14F-4D97-AF65-F5344CB8AC3E}">
        <p14:creationId xmlns:p14="http://schemas.microsoft.com/office/powerpoint/2010/main" val="266237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5570-C819-01FC-BBF2-D105B17BB4B0}"/>
              </a:ext>
            </a:extLst>
          </p:cNvPr>
          <p:cNvSpPr>
            <a:spLocks noGrp="1"/>
          </p:cNvSpPr>
          <p:nvPr>
            <p:ph type="title"/>
          </p:nvPr>
        </p:nvSpPr>
        <p:spPr/>
        <p:txBody>
          <a:bodyPr/>
          <a:lstStyle/>
          <a:p>
            <a:r>
              <a:rPr lang="en-US" dirty="0"/>
              <a:t>Potentiometer Mount Assembly</a:t>
            </a:r>
          </a:p>
        </p:txBody>
      </p:sp>
      <p:pic>
        <p:nvPicPr>
          <p:cNvPr id="6" name="Content Placeholder 5">
            <a:extLst>
              <a:ext uri="{FF2B5EF4-FFF2-40B4-BE49-F238E27FC236}">
                <a16:creationId xmlns:a16="http://schemas.microsoft.com/office/drawing/2014/main" id="{410C4DAA-57E8-2B88-8E17-83A9C9EB0866}"/>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41808" t="4687" r="44075" b="13637"/>
          <a:stretch/>
        </p:blipFill>
        <p:spPr>
          <a:xfrm>
            <a:off x="2481941" y="1839078"/>
            <a:ext cx="1375955" cy="4324431"/>
          </a:xfrm>
        </p:spPr>
      </p:pic>
      <p:sp>
        <p:nvSpPr>
          <p:cNvPr id="4" name="Content Placeholder 3">
            <a:extLst>
              <a:ext uri="{FF2B5EF4-FFF2-40B4-BE49-F238E27FC236}">
                <a16:creationId xmlns:a16="http://schemas.microsoft.com/office/drawing/2014/main" id="{A3841DBD-BA2F-1B13-20F6-4CC0B999663D}"/>
              </a:ext>
            </a:extLst>
          </p:cNvPr>
          <p:cNvSpPr>
            <a:spLocks noGrp="1"/>
          </p:cNvSpPr>
          <p:nvPr>
            <p:ph sz="half" idx="2"/>
          </p:nvPr>
        </p:nvSpPr>
        <p:spPr/>
        <p:txBody>
          <a:bodyPr/>
          <a:lstStyle/>
          <a:p>
            <a:r>
              <a:rPr lang="en-US" dirty="0"/>
              <a:t>When mounting the assembly to the base plate, the screws used will be M3x0.5 12mm screws with M3 nuts and washers</a:t>
            </a:r>
          </a:p>
        </p:txBody>
      </p:sp>
    </p:spTree>
    <p:extLst>
      <p:ext uri="{BB962C8B-B14F-4D97-AF65-F5344CB8AC3E}">
        <p14:creationId xmlns:p14="http://schemas.microsoft.com/office/powerpoint/2010/main" val="3386838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2E0D-7B44-21C1-69F4-89BE2051B045}"/>
              </a:ext>
            </a:extLst>
          </p:cNvPr>
          <p:cNvSpPr>
            <a:spLocks noGrp="1"/>
          </p:cNvSpPr>
          <p:nvPr>
            <p:ph type="title"/>
          </p:nvPr>
        </p:nvSpPr>
        <p:spPr/>
        <p:txBody>
          <a:bodyPr/>
          <a:lstStyle/>
          <a:p>
            <a:r>
              <a:rPr lang="en-US" dirty="0"/>
              <a:t>Potentiometer Mount Assembly</a:t>
            </a:r>
          </a:p>
        </p:txBody>
      </p:sp>
      <p:pic>
        <p:nvPicPr>
          <p:cNvPr id="6" name="Content Placeholder 5" descr="A picture containing screenshot, pole&#10;&#10;Description automatically generated">
            <a:extLst>
              <a:ext uri="{FF2B5EF4-FFF2-40B4-BE49-F238E27FC236}">
                <a16:creationId xmlns:a16="http://schemas.microsoft.com/office/drawing/2014/main" id="{D928F48F-1D9D-0F30-7A47-059BCA5E6797}"/>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40126" t="4378" r="42395" b="3428"/>
          <a:stretch/>
        </p:blipFill>
        <p:spPr>
          <a:xfrm>
            <a:off x="2412280" y="1730535"/>
            <a:ext cx="1584960" cy="4541518"/>
          </a:xfrm>
        </p:spPr>
      </p:pic>
      <p:sp>
        <p:nvSpPr>
          <p:cNvPr id="4" name="Content Placeholder 3">
            <a:extLst>
              <a:ext uri="{FF2B5EF4-FFF2-40B4-BE49-F238E27FC236}">
                <a16:creationId xmlns:a16="http://schemas.microsoft.com/office/drawing/2014/main" id="{9C57354E-0B0D-684E-0672-C1B1D0D9719A}"/>
              </a:ext>
            </a:extLst>
          </p:cNvPr>
          <p:cNvSpPr>
            <a:spLocks noGrp="1"/>
          </p:cNvSpPr>
          <p:nvPr>
            <p:ph sz="half" idx="2"/>
          </p:nvPr>
        </p:nvSpPr>
        <p:spPr/>
        <p:txBody>
          <a:bodyPr/>
          <a:lstStyle/>
          <a:p>
            <a:r>
              <a:rPr lang="en-US" dirty="0"/>
              <a:t>On either side of the standoff, stick the linear potentiometers with the wire connections towards the bottom (where the two screws are)</a:t>
            </a:r>
          </a:p>
        </p:txBody>
      </p:sp>
    </p:spTree>
    <p:extLst>
      <p:ext uri="{BB962C8B-B14F-4D97-AF65-F5344CB8AC3E}">
        <p14:creationId xmlns:p14="http://schemas.microsoft.com/office/powerpoint/2010/main" val="4201799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894B-4987-BC39-E3AE-630234ECD764}"/>
              </a:ext>
            </a:extLst>
          </p:cNvPr>
          <p:cNvSpPr>
            <a:spLocks noGrp="1"/>
          </p:cNvSpPr>
          <p:nvPr>
            <p:ph type="title"/>
          </p:nvPr>
        </p:nvSpPr>
        <p:spPr/>
        <p:txBody>
          <a:bodyPr/>
          <a:lstStyle/>
          <a:p>
            <a:r>
              <a:rPr lang="en-US" dirty="0"/>
              <a:t>Actuator Assembly</a:t>
            </a:r>
          </a:p>
        </p:txBody>
      </p:sp>
      <p:pic>
        <p:nvPicPr>
          <p:cNvPr id="6" name="Content Placeholder 5" descr="A picture containing circle, design, wheel, art&#10;&#10;Description automatically generated with medium confidence">
            <a:extLst>
              <a:ext uri="{FF2B5EF4-FFF2-40B4-BE49-F238E27FC236}">
                <a16:creationId xmlns:a16="http://schemas.microsoft.com/office/drawing/2014/main" id="{2B4B6193-0127-9145-EEFF-0459D83647D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88A75AD1-79A4-42EF-33E2-ACB2D40B5A80}"/>
              </a:ext>
            </a:extLst>
          </p:cNvPr>
          <p:cNvSpPr>
            <a:spLocks noGrp="1"/>
          </p:cNvSpPr>
          <p:nvPr>
            <p:ph sz="half" idx="2"/>
          </p:nvPr>
        </p:nvSpPr>
        <p:spPr/>
        <p:txBody>
          <a:bodyPr/>
          <a:lstStyle/>
          <a:p>
            <a:r>
              <a:rPr lang="en-US" dirty="0"/>
              <a:t>To assemble the actuator, start with the base plate</a:t>
            </a:r>
          </a:p>
        </p:txBody>
      </p:sp>
    </p:spTree>
    <p:extLst>
      <p:ext uri="{BB962C8B-B14F-4D97-AF65-F5344CB8AC3E}">
        <p14:creationId xmlns:p14="http://schemas.microsoft.com/office/powerpoint/2010/main" val="1241471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CB0D-C0BD-E3B8-2EE8-7BC89635C0C0}"/>
              </a:ext>
            </a:extLst>
          </p:cNvPr>
          <p:cNvSpPr>
            <a:spLocks noGrp="1"/>
          </p:cNvSpPr>
          <p:nvPr>
            <p:ph type="title"/>
          </p:nvPr>
        </p:nvSpPr>
        <p:spPr/>
        <p:txBody>
          <a:bodyPr/>
          <a:lstStyle/>
          <a:p>
            <a:r>
              <a:rPr lang="en-US" dirty="0"/>
              <a:t>Actuator Assembly</a:t>
            </a:r>
          </a:p>
        </p:txBody>
      </p:sp>
      <p:pic>
        <p:nvPicPr>
          <p:cNvPr id="6" name="Content Placeholder 5" descr="A picture containing LEGO, lever&#10;&#10;Description automatically generated with medium confidence">
            <a:extLst>
              <a:ext uri="{FF2B5EF4-FFF2-40B4-BE49-F238E27FC236}">
                <a16:creationId xmlns:a16="http://schemas.microsoft.com/office/drawing/2014/main" id="{386D8319-88F6-60A3-2954-398DB609C9B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7B1DBD88-B6D1-C33E-6DB8-2C2FC8353542}"/>
              </a:ext>
            </a:extLst>
          </p:cNvPr>
          <p:cNvSpPr>
            <a:spLocks noGrp="1"/>
          </p:cNvSpPr>
          <p:nvPr>
            <p:ph sz="half" idx="2"/>
          </p:nvPr>
        </p:nvSpPr>
        <p:spPr/>
        <p:txBody>
          <a:bodyPr/>
          <a:lstStyle/>
          <a:p>
            <a:r>
              <a:rPr lang="en-US" dirty="0"/>
              <a:t>Screw on potentiometer mounts assembled prior to opposite sides of the base with the bottom end of the potentiometer sticking through the slots on either end of the mount base</a:t>
            </a:r>
          </a:p>
          <a:p>
            <a:r>
              <a:rPr lang="en-US" dirty="0"/>
              <a:t>Thread the screws from the base plate to the mounts with the washers and nuts being on the inside of the mount</a:t>
            </a:r>
          </a:p>
        </p:txBody>
      </p:sp>
    </p:spTree>
    <p:extLst>
      <p:ext uri="{BB962C8B-B14F-4D97-AF65-F5344CB8AC3E}">
        <p14:creationId xmlns:p14="http://schemas.microsoft.com/office/powerpoint/2010/main" val="1376815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2808-DF71-D57C-5FAB-A8FACE79B322}"/>
              </a:ext>
            </a:extLst>
          </p:cNvPr>
          <p:cNvSpPr>
            <a:spLocks noGrp="1"/>
          </p:cNvSpPr>
          <p:nvPr>
            <p:ph type="title"/>
          </p:nvPr>
        </p:nvSpPr>
        <p:spPr/>
        <p:txBody>
          <a:bodyPr/>
          <a:lstStyle/>
          <a:p>
            <a:r>
              <a:rPr lang="en-US" dirty="0"/>
              <a:t>Actuator Assembly</a:t>
            </a:r>
          </a:p>
        </p:txBody>
      </p:sp>
      <p:pic>
        <p:nvPicPr>
          <p:cNvPr id="6" name="Content Placeholder 5" descr="A picture containing LEGO, lever&#10;&#10;Description automatically generated">
            <a:extLst>
              <a:ext uri="{FF2B5EF4-FFF2-40B4-BE49-F238E27FC236}">
                <a16:creationId xmlns:a16="http://schemas.microsoft.com/office/drawing/2014/main" id="{E19F0563-A01E-F68A-4074-73D95AE81CC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C88A3CC6-2DA7-7C63-2DBF-212B1FCC1F39}"/>
              </a:ext>
            </a:extLst>
          </p:cNvPr>
          <p:cNvSpPr>
            <a:spLocks noGrp="1"/>
          </p:cNvSpPr>
          <p:nvPr>
            <p:ph sz="half" idx="2"/>
          </p:nvPr>
        </p:nvSpPr>
        <p:spPr/>
        <p:txBody>
          <a:bodyPr/>
          <a:lstStyle/>
          <a:p>
            <a:r>
              <a:rPr lang="en-US" dirty="0"/>
              <a:t>Position </a:t>
            </a:r>
            <a:r>
              <a:rPr lang="en-US" dirty="0" err="1"/>
              <a:t>Dynamixel</a:t>
            </a:r>
            <a:r>
              <a:rPr lang="en-US" dirty="0"/>
              <a:t> XL430-W250-T motors at each large hole on the base with the longer end of the motor pointed towards the center of the base</a:t>
            </a:r>
          </a:p>
          <a:p>
            <a:r>
              <a:rPr lang="en-US" dirty="0"/>
              <a:t>Connect motors in a chain using 3-wire cable</a:t>
            </a:r>
          </a:p>
        </p:txBody>
      </p:sp>
    </p:spTree>
    <p:extLst>
      <p:ext uri="{BB962C8B-B14F-4D97-AF65-F5344CB8AC3E}">
        <p14:creationId xmlns:p14="http://schemas.microsoft.com/office/powerpoint/2010/main" val="643503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3679-9178-D30E-A230-CE1DBD52BC38}"/>
              </a:ext>
            </a:extLst>
          </p:cNvPr>
          <p:cNvSpPr>
            <a:spLocks noGrp="1"/>
          </p:cNvSpPr>
          <p:nvPr>
            <p:ph type="title"/>
          </p:nvPr>
        </p:nvSpPr>
        <p:spPr/>
        <p:txBody>
          <a:bodyPr/>
          <a:lstStyle/>
          <a:p>
            <a:r>
              <a:rPr lang="en-US" dirty="0"/>
              <a:t>Actuator Assembly</a:t>
            </a:r>
          </a:p>
        </p:txBody>
      </p:sp>
      <p:pic>
        <p:nvPicPr>
          <p:cNvPr id="6" name="Content Placeholder 5" descr="A picture containing sky, LEGO, lever&#10;&#10;Description automatically generated">
            <a:extLst>
              <a:ext uri="{FF2B5EF4-FFF2-40B4-BE49-F238E27FC236}">
                <a16:creationId xmlns:a16="http://schemas.microsoft.com/office/drawing/2014/main" id="{C79E0021-E726-F417-F739-22F3E17C852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51A3AF69-505A-82D6-13AF-D358A38A1D78}"/>
              </a:ext>
            </a:extLst>
          </p:cNvPr>
          <p:cNvSpPr>
            <a:spLocks noGrp="1"/>
          </p:cNvSpPr>
          <p:nvPr>
            <p:ph sz="half" idx="2"/>
          </p:nvPr>
        </p:nvSpPr>
        <p:spPr/>
        <p:txBody>
          <a:bodyPr/>
          <a:lstStyle/>
          <a:p>
            <a:r>
              <a:rPr lang="en-US" dirty="0"/>
              <a:t>Position each threaded rod mount at in each of the motor holes with the screw holes aligned with the mounting holes on the face of the motors</a:t>
            </a:r>
          </a:p>
        </p:txBody>
      </p:sp>
    </p:spTree>
    <p:extLst>
      <p:ext uri="{BB962C8B-B14F-4D97-AF65-F5344CB8AC3E}">
        <p14:creationId xmlns:p14="http://schemas.microsoft.com/office/powerpoint/2010/main" val="2038909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2A079-A659-BC97-0C39-3CB4D5624683}"/>
              </a:ext>
            </a:extLst>
          </p:cNvPr>
          <p:cNvSpPr>
            <a:spLocks noGrp="1"/>
          </p:cNvSpPr>
          <p:nvPr>
            <p:ph type="title"/>
          </p:nvPr>
        </p:nvSpPr>
        <p:spPr/>
        <p:txBody>
          <a:bodyPr/>
          <a:lstStyle/>
          <a:p>
            <a:r>
              <a:rPr lang="en-US" dirty="0"/>
              <a:t>Actuator Assembly</a:t>
            </a:r>
          </a:p>
        </p:txBody>
      </p:sp>
      <p:pic>
        <p:nvPicPr>
          <p:cNvPr id="6" name="Content Placeholder 5" descr="A picture containing LEGO, metalware, lever&#10;&#10;Description automatically generated">
            <a:extLst>
              <a:ext uri="{FF2B5EF4-FFF2-40B4-BE49-F238E27FC236}">
                <a16:creationId xmlns:a16="http://schemas.microsoft.com/office/drawing/2014/main" id="{B9F169BB-5DF0-6E31-F236-93293583CFA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26C37D18-FA83-CA43-64B0-89C8FE8EE483}"/>
              </a:ext>
            </a:extLst>
          </p:cNvPr>
          <p:cNvSpPr>
            <a:spLocks noGrp="1"/>
          </p:cNvSpPr>
          <p:nvPr>
            <p:ph sz="half" idx="2"/>
          </p:nvPr>
        </p:nvSpPr>
        <p:spPr/>
        <p:txBody>
          <a:bodyPr/>
          <a:lstStyle/>
          <a:p>
            <a:r>
              <a:rPr lang="en-US" dirty="0"/>
              <a:t>Using 6mm long M2 size screws, attach the threaded rod mounts to the motors</a:t>
            </a:r>
          </a:p>
        </p:txBody>
      </p:sp>
    </p:spTree>
    <p:extLst>
      <p:ext uri="{BB962C8B-B14F-4D97-AF65-F5344CB8AC3E}">
        <p14:creationId xmlns:p14="http://schemas.microsoft.com/office/powerpoint/2010/main" val="2927611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BB4D-6360-2D08-B753-0D27FAE8716E}"/>
              </a:ext>
            </a:extLst>
          </p:cNvPr>
          <p:cNvSpPr>
            <a:spLocks noGrp="1"/>
          </p:cNvSpPr>
          <p:nvPr>
            <p:ph type="title"/>
          </p:nvPr>
        </p:nvSpPr>
        <p:spPr/>
        <p:txBody>
          <a:bodyPr/>
          <a:lstStyle/>
          <a:p>
            <a:r>
              <a:rPr lang="en-US" dirty="0"/>
              <a:t>Actuator Assembly</a:t>
            </a:r>
          </a:p>
        </p:txBody>
      </p:sp>
      <p:pic>
        <p:nvPicPr>
          <p:cNvPr id="6" name="Content Placeholder 5" descr="A picture containing screw, metalware&#10;&#10;Description automatically generated">
            <a:extLst>
              <a:ext uri="{FF2B5EF4-FFF2-40B4-BE49-F238E27FC236}">
                <a16:creationId xmlns:a16="http://schemas.microsoft.com/office/drawing/2014/main" id="{09718AB2-D89F-FAAC-D6D2-2DC830A22B2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E3B5E751-5004-7305-3692-61CC4B833DFB}"/>
              </a:ext>
            </a:extLst>
          </p:cNvPr>
          <p:cNvSpPr>
            <a:spLocks noGrp="1"/>
          </p:cNvSpPr>
          <p:nvPr>
            <p:ph sz="half" idx="2"/>
          </p:nvPr>
        </p:nvSpPr>
        <p:spPr/>
        <p:txBody>
          <a:bodyPr/>
          <a:lstStyle/>
          <a:p>
            <a:r>
              <a:rPr lang="en-US" dirty="0"/>
              <a:t>Using 16mm long M2 size screws, attach each of the motors to the base plate</a:t>
            </a:r>
          </a:p>
        </p:txBody>
      </p:sp>
    </p:spTree>
    <p:extLst>
      <p:ext uri="{BB962C8B-B14F-4D97-AF65-F5344CB8AC3E}">
        <p14:creationId xmlns:p14="http://schemas.microsoft.com/office/powerpoint/2010/main" val="257117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BF59-F02A-20A3-91C7-CA8FB92727AA}"/>
              </a:ext>
            </a:extLst>
          </p:cNvPr>
          <p:cNvSpPr>
            <a:spLocks noGrp="1"/>
          </p:cNvSpPr>
          <p:nvPr>
            <p:ph type="title"/>
          </p:nvPr>
        </p:nvSpPr>
        <p:spPr/>
        <p:txBody>
          <a:bodyPr/>
          <a:lstStyle/>
          <a:p>
            <a:r>
              <a:rPr lang="en-US" dirty="0"/>
              <a:t>Actuator Assembly</a:t>
            </a:r>
          </a:p>
        </p:txBody>
      </p:sp>
      <p:pic>
        <p:nvPicPr>
          <p:cNvPr id="6" name="Content Placeholder 5" descr="A picture containing screw, sky, fastener&#10;&#10;Description automatically generated">
            <a:extLst>
              <a:ext uri="{FF2B5EF4-FFF2-40B4-BE49-F238E27FC236}">
                <a16:creationId xmlns:a16="http://schemas.microsoft.com/office/drawing/2014/main" id="{2EB15DE9-2319-E380-1288-3125135A49D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18C5BA4F-50D9-1F09-A407-9D9974952E8E}"/>
              </a:ext>
            </a:extLst>
          </p:cNvPr>
          <p:cNvSpPr>
            <a:spLocks noGrp="1"/>
          </p:cNvSpPr>
          <p:nvPr>
            <p:ph sz="half" idx="2"/>
          </p:nvPr>
        </p:nvSpPr>
        <p:spPr/>
        <p:txBody>
          <a:bodyPr/>
          <a:lstStyle/>
          <a:p>
            <a:r>
              <a:rPr lang="en-US" dirty="0"/>
              <a:t>Insert threaded rods into the mounts on the motors, aligning the side hole at the base with the side hole of each mount</a:t>
            </a:r>
          </a:p>
        </p:txBody>
      </p:sp>
    </p:spTree>
    <p:extLst>
      <p:ext uri="{BB962C8B-B14F-4D97-AF65-F5344CB8AC3E}">
        <p14:creationId xmlns:p14="http://schemas.microsoft.com/office/powerpoint/2010/main" val="1586957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FEEB-BE34-5022-600B-FC14DA837980}"/>
              </a:ext>
            </a:extLst>
          </p:cNvPr>
          <p:cNvSpPr>
            <a:spLocks noGrp="1"/>
          </p:cNvSpPr>
          <p:nvPr>
            <p:ph type="title"/>
          </p:nvPr>
        </p:nvSpPr>
        <p:spPr/>
        <p:txBody>
          <a:bodyPr/>
          <a:lstStyle/>
          <a:p>
            <a:r>
              <a:rPr lang="en-US" dirty="0"/>
              <a:t>Link Assembly</a:t>
            </a:r>
          </a:p>
        </p:txBody>
      </p:sp>
      <p:pic>
        <p:nvPicPr>
          <p:cNvPr id="6" name="Content Placeholder 5" descr="A black circular object with a gold logo&#10;&#10;Description automatically generated with low confidence">
            <a:extLst>
              <a:ext uri="{FF2B5EF4-FFF2-40B4-BE49-F238E27FC236}">
                <a16:creationId xmlns:a16="http://schemas.microsoft.com/office/drawing/2014/main" id="{50B3BEF0-3F9A-7D8C-94C6-55BA5769504A}"/>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7353" t="17758" r="25883" b="16190"/>
          <a:stretch/>
        </p:blipFill>
        <p:spPr>
          <a:xfrm>
            <a:off x="1021078" y="2462451"/>
            <a:ext cx="4011083" cy="3077686"/>
          </a:xfrm>
        </p:spPr>
      </p:pic>
      <p:sp>
        <p:nvSpPr>
          <p:cNvPr id="4" name="Content Placeholder 3">
            <a:extLst>
              <a:ext uri="{FF2B5EF4-FFF2-40B4-BE49-F238E27FC236}">
                <a16:creationId xmlns:a16="http://schemas.microsoft.com/office/drawing/2014/main" id="{DA6CE7C3-47B7-E992-30A7-9D2522DF0B0B}"/>
              </a:ext>
            </a:extLst>
          </p:cNvPr>
          <p:cNvSpPr>
            <a:spLocks noGrp="1"/>
          </p:cNvSpPr>
          <p:nvPr>
            <p:ph sz="half" idx="2"/>
          </p:nvPr>
        </p:nvSpPr>
        <p:spPr/>
        <p:txBody>
          <a:bodyPr/>
          <a:lstStyle/>
          <a:p>
            <a:r>
              <a:rPr lang="en-US" dirty="0"/>
              <a:t>Insert M3 x 5.7mm heat set insert into each side hole</a:t>
            </a:r>
          </a:p>
          <a:p>
            <a:r>
              <a:rPr lang="en-US" dirty="0"/>
              <a:t>Note: A soldering iron or heat application tool with a similar end can be used to easily insert the heat set insert</a:t>
            </a:r>
          </a:p>
        </p:txBody>
      </p:sp>
    </p:spTree>
    <p:extLst>
      <p:ext uri="{BB962C8B-B14F-4D97-AF65-F5344CB8AC3E}">
        <p14:creationId xmlns:p14="http://schemas.microsoft.com/office/powerpoint/2010/main" val="3708813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6ADF-3D72-AB0C-16E1-ACAE1AFC7551}"/>
              </a:ext>
            </a:extLst>
          </p:cNvPr>
          <p:cNvSpPr>
            <a:spLocks noGrp="1"/>
          </p:cNvSpPr>
          <p:nvPr>
            <p:ph type="title"/>
          </p:nvPr>
        </p:nvSpPr>
        <p:spPr/>
        <p:txBody>
          <a:bodyPr/>
          <a:lstStyle/>
          <a:p>
            <a:r>
              <a:rPr lang="en-US" dirty="0"/>
              <a:t>Nitinol Mount Assembly</a:t>
            </a:r>
          </a:p>
        </p:txBody>
      </p:sp>
      <p:pic>
        <p:nvPicPr>
          <p:cNvPr id="6" name="Content Placeholder 5" descr="A picture containing screenshot, design&#10;&#10;Description automatically generated">
            <a:extLst>
              <a:ext uri="{FF2B5EF4-FFF2-40B4-BE49-F238E27FC236}">
                <a16:creationId xmlns:a16="http://schemas.microsoft.com/office/drawing/2014/main" id="{8ED30DEB-8AD1-A80A-E6C6-C175578B2D04}"/>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3443" t="20273" r="22924" b="8388"/>
          <a:stretch/>
        </p:blipFill>
        <p:spPr>
          <a:xfrm>
            <a:off x="1306047" y="2526599"/>
            <a:ext cx="4081743" cy="2949389"/>
          </a:xfrm>
        </p:spPr>
      </p:pic>
      <p:sp>
        <p:nvSpPr>
          <p:cNvPr id="4" name="Content Placeholder 3">
            <a:extLst>
              <a:ext uri="{FF2B5EF4-FFF2-40B4-BE49-F238E27FC236}">
                <a16:creationId xmlns:a16="http://schemas.microsoft.com/office/drawing/2014/main" id="{78B3E325-DC10-CE21-C8BE-EE8D58C98042}"/>
              </a:ext>
            </a:extLst>
          </p:cNvPr>
          <p:cNvSpPr>
            <a:spLocks noGrp="1"/>
          </p:cNvSpPr>
          <p:nvPr>
            <p:ph sz="half" idx="2"/>
          </p:nvPr>
        </p:nvSpPr>
        <p:spPr/>
        <p:txBody>
          <a:bodyPr/>
          <a:lstStyle/>
          <a:p>
            <a:r>
              <a:rPr lang="en-US" dirty="0"/>
              <a:t>To assemble the nitinol cable mounts, start with the bracket</a:t>
            </a:r>
          </a:p>
        </p:txBody>
      </p:sp>
    </p:spTree>
    <p:extLst>
      <p:ext uri="{BB962C8B-B14F-4D97-AF65-F5344CB8AC3E}">
        <p14:creationId xmlns:p14="http://schemas.microsoft.com/office/powerpoint/2010/main" val="3994789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6ADF-3D72-AB0C-16E1-ACAE1AFC7551}"/>
              </a:ext>
            </a:extLst>
          </p:cNvPr>
          <p:cNvSpPr>
            <a:spLocks noGrp="1"/>
          </p:cNvSpPr>
          <p:nvPr>
            <p:ph type="title"/>
          </p:nvPr>
        </p:nvSpPr>
        <p:spPr/>
        <p:txBody>
          <a:bodyPr/>
          <a:lstStyle/>
          <a:p>
            <a:r>
              <a:rPr lang="en-US" dirty="0"/>
              <a:t>Nitinol Mount Assembly</a:t>
            </a:r>
          </a:p>
        </p:txBody>
      </p:sp>
      <p:pic>
        <p:nvPicPr>
          <p:cNvPr id="6" name="Content Placeholder 5" descr="A picture containing text, screenshot, design&#10;&#10;Description automatically generated">
            <a:extLst>
              <a:ext uri="{FF2B5EF4-FFF2-40B4-BE49-F238E27FC236}">
                <a16:creationId xmlns:a16="http://schemas.microsoft.com/office/drawing/2014/main" id="{FE7EAC50-F981-DDF0-220F-A88035A1F1D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4575" t="19637" r="22657" b="7750"/>
          <a:stretch/>
        </p:blipFill>
        <p:spPr>
          <a:xfrm>
            <a:off x="1532965" y="2557124"/>
            <a:ext cx="3863790" cy="2888340"/>
          </a:xfrm>
        </p:spPr>
      </p:pic>
      <p:sp>
        <p:nvSpPr>
          <p:cNvPr id="4" name="Content Placeholder 3">
            <a:extLst>
              <a:ext uri="{FF2B5EF4-FFF2-40B4-BE49-F238E27FC236}">
                <a16:creationId xmlns:a16="http://schemas.microsoft.com/office/drawing/2014/main" id="{78B3E325-DC10-CE21-C8BE-EE8D58C98042}"/>
              </a:ext>
            </a:extLst>
          </p:cNvPr>
          <p:cNvSpPr>
            <a:spLocks noGrp="1"/>
          </p:cNvSpPr>
          <p:nvPr>
            <p:ph sz="half" idx="2"/>
          </p:nvPr>
        </p:nvSpPr>
        <p:spPr/>
        <p:txBody>
          <a:bodyPr/>
          <a:lstStyle/>
          <a:p>
            <a:r>
              <a:rPr lang="en-US" dirty="0"/>
              <a:t>Push a ¼-20 thread hex nut into the center hexagonal hole until it reaches the bottom</a:t>
            </a:r>
          </a:p>
        </p:txBody>
      </p:sp>
    </p:spTree>
    <p:extLst>
      <p:ext uri="{BB962C8B-B14F-4D97-AF65-F5344CB8AC3E}">
        <p14:creationId xmlns:p14="http://schemas.microsoft.com/office/powerpoint/2010/main" val="609697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6ADF-3D72-AB0C-16E1-ACAE1AFC7551}"/>
              </a:ext>
            </a:extLst>
          </p:cNvPr>
          <p:cNvSpPr>
            <a:spLocks noGrp="1"/>
          </p:cNvSpPr>
          <p:nvPr>
            <p:ph type="title"/>
          </p:nvPr>
        </p:nvSpPr>
        <p:spPr/>
        <p:txBody>
          <a:bodyPr/>
          <a:lstStyle/>
          <a:p>
            <a:r>
              <a:rPr lang="en-US" dirty="0"/>
              <a:t>Nitinol Mount Assembly</a:t>
            </a:r>
          </a:p>
        </p:txBody>
      </p:sp>
      <p:pic>
        <p:nvPicPr>
          <p:cNvPr id="6" name="Content Placeholder 5" descr="A picture containing screenshot, design&#10;&#10;Description automatically generated">
            <a:extLst>
              <a:ext uri="{FF2B5EF4-FFF2-40B4-BE49-F238E27FC236}">
                <a16:creationId xmlns:a16="http://schemas.microsoft.com/office/drawing/2014/main" id="{B480F06F-3956-6AFC-9FE0-E2E70CDAA94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4048" t="17726" r="23270" b="7580"/>
          <a:stretch/>
        </p:blipFill>
        <p:spPr>
          <a:xfrm>
            <a:off x="1358156" y="2474260"/>
            <a:ext cx="3975847" cy="3062320"/>
          </a:xfrm>
        </p:spPr>
      </p:pic>
      <p:sp>
        <p:nvSpPr>
          <p:cNvPr id="4" name="Content Placeholder 3">
            <a:extLst>
              <a:ext uri="{FF2B5EF4-FFF2-40B4-BE49-F238E27FC236}">
                <a16:creationId xmlns:a16="http://schemas.microsoft.com/office/drawing/2014/main" id="{78B3E325-DC10-CE21-C8BE-EE8D58C98042}"/>
              </a:ext>
            </a:extLst>
          </p:cNvPr>
          <p:cNvSpPr>
            <a:spLocks noGrp="1"/>
          </p:cNvSpPr>
          <p:nvPr>
            <p:ph sz="half" idx="2"/>
          </p:nvPr>
        </p:nvSpPr>
        <p:spPr/>
        <p:txBody>
          <a:bodyPr/>
          <a:lstStyle/>
          <a:p>
            <a:r>
              <a:rPr lang="en-US" dirty="0"/>
              <a:t>Push the hex nut mount cap into the hole on top of the nut and use a soldering iron or similar heat application tool to melt and fuse the PLA around the edges of the cap to the bracket</a:t>
            </a:r>
          </a:p>
        </p:txBody>
      </p:sp>
    </p:spTree>
    <p:extLst>
      <p:ext uri="{BB962C8B-B14F-4D97-AF65-F5344CB8AC3E}">
        <p14:creationId xmlns:p14="http://schemas.microsoft.com/office/powerpoint/2010/main" val="2196188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6ADF-3D72-AB0C-16E1-ACAE1AFC7551}"/>
              </a:ext>
            </a:extLst>
          </p:cNvPr>
          <p:cNvSpPr>
            <a:spLocks noGrp="1"/>
          </p:cNvSpPr>
          <p:nvPr>
            <p:ph type="title"/>
          </p:nvPr>
        </p:nvSpPr>
        <p:spPr/>
        <p:txBody>
          <a:bodyPr/>
          <a:lstStyle/>
          <a:p>
            <a:r>
              <a:rPr lang="en-US" dirty="0"/>
              <a:t>Nitinol Mount Assembly</a:t>
            </a:r>
          </a:p>
        </p:txBody>
      </p:sp>
      <p:pic>
        <p:nvPicPr>
          <p:cNvPr id="6" name="Content Placeholder 5" descr="A picture containing design&#10;&#10;Description automatically generated">
            <a:extLst>
              <a:ext uri="{FF2B5EF4-FFF2-40B4-BE49-F238E27FC236}">
                <a16:creationId xmlns:a16="http://schemas.microsoft.com/office/drawing/2014/main" id="{2D2914D0-17DB-26C0-4AF8-3154C20282B7}"/>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7814" t="18282" r="9889" b="20889"/>
          <a:stretch/>
        </p:blipFill>
        <p:spPr>
          <a:xfrm>
            <a:off x="1260630" y="1690688"/>
            <a:ext cx="4527753" cy="2069538"/>
          </a:xfrm>
        </p:spPr>
      </p:pic>
      <p:sp>
        <p:nvSpPr>
          <p:cNvPr id="4" name="Content Placeholder 3">
            <a:extLst>
              <a:ext uri="{FF2B5EF4-FFF2-40B4-BE49-F238E27FC236}">
                <a16:creationId xmlns:a16="http://schemas.microsoft.com/office/drawing/2014/main" id="{78B3E325-DC10-CE21-C8BE-EE8D58C98042}"/>
              </a:ext>
            </a:extLst>
          </p:cNvPr>
          <p:cNvSpPr>
            <a:spLocks noGrp="1"/>
          </p:cNvSpPr>
          <p:nvPr>
            <p:ph sz="half" idx="2"/>
          </p:nvPr>
        </p:nvSpPr>
        <p:spPr/>
        <p:txBody>
          <a:bodyPr/>
          <a:lstStyle/>
          <a:p>
            <a:r>
              <a:rPr lang="en-US" dirty="0"/>
              <a:t>Inserting from the larger flat side of the hole, insert a M4 8.2mm heat set insert until it is flush with the </a:t>
            </a:r>
            <a:r>
              <a:rPr lang="en-US" dirty="0" err="1"/>
              <a:t>brakcet</a:t>
            </a:r>
            <a:endParaRPr lang="en-US" dirty="0"/>
          </a:p>
        </p:txBody>
      </p:sp>
      <p:pic>
        <p:nvPicPr>
          <p:cNvPr id="10" name="Picture 9" descr="A picture containing clock, design&#10;&#10;Description automatically generated">
            <a:extLst>
              <a:ext uri="{FF2B5EF4-FFF2-40B4-BE49-F238E27FC236}">
                <a16:creationId xmlns:a16="http://schemas.microsoft.com/office/drawing/2014/main" id="{A549439C-A174-5016-0AD3-73B308921061}"/>
              </a:ext>
            </a:extLst>
          </p:cNvPr>
          <p:cNvPicPr>
            <a:picLocks noChangeAspect="1"/>
          </p:cNvPicPr>
          <p:nvPr/>
        </p:nvPicPr>
        <p:blipFill rotWithShape="1">
          <a:blip r:embed="rId3">
            <a:extLst>
              <a:ext uri="{28A0092B-C50C-407E-A947-70E740481C1C}">
                <a14:useLocalDpi xmlns:a14="http://schemas.microsoft.com/office/drawing/2010/main" val="0"/>
              </a:ext>
            </a:extLst>
          </a:blip>
          <a:srcRect l="10315" t="14695" r="9690" b="17877"/>
          <a:stretch/>
        </p:blipFill>
        <p:spPr>
          <a:xfrm>
            <a:off x="1397342" y="3760226"/>
            <a:ext cx="4286282" cy="1962666"/>
          </a:xfrm>
          <a:prstGeom prst="rect">
            <a:avLst/>
          </a:prstGeom>
        </p:spPr>
      </p:pic>
      <p:sp>
        <p:nvSpPr>
          <p:cNvPr id="3" name="Arrow: Down 2">
            <a:extLst>
              <a:ext uri="{FF2B5EF4-FFF2-40B4-BE49-F238E27FC236}">
                <a16:creationId xmlns:a16="http://schemas.microsoft.com/office/drawing/2014/main" id="{13AB972C-FF8B-9BCB-9DE3-ED73923180B5}"/>
              </a:ext>
            </a:extLst>
          </p:cNvPr>
          <p:cNvSpPr/>
          <p:nvPr/>
        </p:nvSpPr>
        <p:spPr>
          <a:xfrm>
            <a:off x="1918445" y="3141661"/>
            <a:ext cx="259977" cy="12550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867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6ADF-3D72-AB0C-16E1-ACAE1AFC7551}"/>
              </a:ext>
            </a:extLst>
          </p:cNvPr>
          <p:cNvSpPr>
            <a:spLocks noGrp="1"/>
          </p:cNvSpPr>
          <p:nvPr>
            <p:ph type="title"/>
          </p:nvPr>
        </p:nvSpPr>
        <p:spPr/>
        <p:txBody>
          <a:bodyPr/>
          <a:lstStyle/>
          <a:p>
            <a:r>
              <a:rPr lang="en-US" dirty="0"/>
              <a:t>Nitinol Mount Assembly</a:t>
            </a:r>
          </a:p>
        </p:txBody>
      </p:sp>
      <p:pic>
        <p:nvPicPr>
          <p:cNvPr id="6" name="Content Placeholder 5" descr="A picture containing design&#10;&#10;Description automatically generated">
            <a:extLst>
              <a:ext uri="{FF2B5EF4-FFF2-40B4-BE49-F238E27FC236}">
                <a16:creationId xmlns:a16="http://schemas.microsoft.com/office/drawing/2014/main" id="{50524293-96E6-5F96-D8DA-FF5DCF48964E}"/>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1639" t="24334" r="20749" b="19932"/>
          <a:stretch/>
        </p:blipFill>
        <p:spPr>
          <a:xfrm>
            <a:off x="1479176" y="1690688"/>
            <a:ext cx="3930396" cy="2065524"/>
          </a:xfrm>
        </p:spPr>
      </p:pic>
      <p:sp>
        <p:nvSpPr>
          <p:cNvPr id="4" name="Content Placeholder 3">
            <a:extLst>
              <a:ext uri="{FF2B5EF4-FFF2-40B4-BE49-F238E27FC236}">
                <a16:creationId xmlns:a16="http://schemas.microsoft.com/office/drawing/2014/main" id="{78B3E325-DC10-CE21-C8BE-EE8D58C98042}"/>
              </a:ext>
            </a:extLst>
          </p:cNvPr>
          <p:cNvSpPr>
            <a:spLocks noGrp="1"/>
          </p:cNvSpPr>
          <p:nvPr>
            <p:ph sz="half" idx="2"/>
          </p:nvPr>
        </p:nvSpPr>
        <p:spPr/>
        <p:txBody>
          <a:bodyPr/>
          <a:lstStyle/>
          <a:p>
            <a:r>
              <a:rPr lang="en-US" dirty="0"/>
              <a:t>Insert a M3 4.3mm heat set insert into hole located towards the center of the side of the bracket</a:t>
            </a:r>
          </a:p>
          <a:p>
            <a:r>
              <a:rPr lang="en-US" dirty="0"/>
              <a:t>Note: similar to the nitinol holes on the end link of the arm, it makes it easier to set the insert to the correct depth by feeding a nitinol rod through the top hole before inserting the heat set insert</a:t>
            </a:r>
          </a:p>
          <a:p>
            <a:endParaRPr lang="en-US" dirty="0"/>
          </a:p>
        </p:txBody>
      </p:sp>
      <p:pic>
        <p:nvPicPr>
          <p:cNvPr id="8" name="Picture 7" descr="A picture containing screenshot, design&#10;&#10;Description automatically generated">
            <a:extLst>
              <a:ext uri="{FF2B5EF4-FFF2-40B4-BE49-F238E27FC236}">
                <a16:creationId xmlns:a16="http://schemas.microsoft.com/office/drawing/2014/main" id="{9B6E63CF-15AC-90AC-8149-6DC0CD139E54}"/>
              </a:ext>
            </a:extLst>
          </p:cNvPr>
          <p:cNvPicPr>
            <a:picLocks noChangeAspect="1"/>
          </p:cNvPicPr>
          <p:nvPr/>
        </p:nvPicPr>
        <p:blipFill rotWithShape="1">
          <a:blip r:embed="rId3">
            <a:extLst>
              <a:ext uri="{28A0092B-C50C-407E-A947-70E740481C1C}">
                <a14:useLocalDpi xmlns:a14="http://schemas.microsoft.com/office/drawing/2010/main" val="0"/>
              </a:ext>
            </a:extLst>
          </a:blip>
          <a:srcRect l="22369" t="23459" r="22087" b="22010"/>
          <a:stretch/>
        </p:blipFill>
        <p:spPr>
          <a:xfrm>
            <a:off x="1575233" y="3698836"/>
            <a:ext cx="3738282" cy="1993748"/>
          </a:xfrm>
          <a:prstGeom prst="rect">
            <a:avLst/>
          </a:prstGeom>
        </p:spPr>
      </p:pic>
      <p:sp>
        <p:nvSpPr>
          <p:cNvPr id="3" name="Arrow: Down 2">
            <a:extLst>
              <a:ext uri="{FF2B5EF4-FFF2-40B4-BE49-F238E27FC236}">
                <a16:creationId xmlns:a16="http://schemas.microsoft.com/office/drawing/2014/main" id="{9121E364-B3C1-52AA-B7A5-18460014A367}"/>
              </a:ext>
            </a:extLst>
          </p:cNvPr>
          <p:cNvSpPr/>
          <p:nvPr/>
        </p:nvSpPr>
        <p:spPr>
          <a:xfrm>
            <a:off x="2738717" y="3325904"/>
            <a:ext cx="259977" cy="10049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482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6ADF-3D72-AB0C-16E1-ACAE1AFC7551}"/>
              </a:ext>
            </a:extLst>
          </p:cNvPr>
          <p:cNvSpPr>
            <a:spLocks noGrp="1"/>
          </p:cNvSpPr>
          <p:nvPr>
            <p:ph type="title"/>
          </p:nvPr>
        </p:nvSpPr>
        <p:spPr/>
        <p:txBody>
          <a:bodyPr/>
          <a:lstStyle/>
          <a:p>
            <a:r>
              <a:rPr lang="en-US" dirty="0"/>
              <a:t>Nitinol Mount Assembly</a:t>
            </a:r>
          </a:p>
        </p:txBody>
      </p:sp>
      <p:pic>
        <p:nvPicPr>
          <p:cNvPr id="6" name="Content Placeholder 5" descr="A picture containing screenshot, text, design&#10;&#10;Description automatically generated">
            <a:extLst>
              <a:ext uri="{FF2B5EF4-FFF2-40B4-BE49-F238E27FC236}">
                <a16:creationId xmlns:a16="http://schemas.microsoft.com/office/drawing/2014/main" id="{698EBDE1-EABC-1114-2AD9-ED52016F7AA2}"/>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4861" t="21815" r="22716" b="10031"/>
          <a:stretch/>
        </p:blipFill>
        <p:spPr>
          <a:xfrm>
            <a:off x="1757082" y="1512964"/>
            <a:ext cx="3334870" cy="2355321"/>
          </a:xfrm>
        </p:spPr>
      </p:pic>
      <p:sp>
        <p:nvSpPr>
          <p:cNvPr id="4" name="Content Placeholder 3">
            <a:extLst>
              <a:ext uri="{FF2B5EF4-FFF2-40B4-BE49-F238E27FC236}">
                <a16:creationId xmlns:a16="http://schemas.microsoft.com/office/drawing/2014/main" id="{78B3E325-DC10-CE21-C8BE-EE8D58C98042}"/>
              </a:ext>
            </a:extLst>
          </p:cNvPr>
          <p:cNvSpPr>
            <a:spLocks noGrp="1"/>
          </p:cNvSpPr>
          <p:nvPr>
            <p:ph sz="half" idx="2"/>
          </p:nvPr>
        </p:nvSpPr>
        <p:spPr/>
        <p:txBody>
          <a:bodyPr/>
          <a:lstStyle/>
          <a:p>
            <a:r>
              <a:rPr lang="en-US" dirty="0"/>
              <a:t>Thread a M3x0.5 8mm screw into the heat set insert to help lock the nitinol when positioned in the actuator</a:t>
            </a:r>
          </a:p>
        </p:txBody>
      </p:sp>
      <p:pic>
        <p:nvPicPr>
          <p:cNvPr id="7" name="Content Placeholder 5" descr="A picture containing text, screenshot, design, drive&#10;&#10;Description automatically generated">
            <a:extLst>
              <a:ext uri="{FF2B5EF4-FFF2-40B4-BE49-F238E27FC236}">
                <a16:creationId xmlns:a16="http://schemas.microsoft.com/office/drawing/2014/main" id="{7B0454E7-A1D3-A418-84FD-9387F380277C}"/>
              </a:ext>
            </a:extLst>
          </p:cNvPr>
          <p:cNvPicPr>
            <a:picLocks noChangeAspect="1"/>
          </p:cNvPicPr>
          <p:nvPr/>
        </p:nvPicPr>
        <p:blipFill rotWithShape="1">
          <a:blip r:embed="rId3">
            <a:extLst>
              <a:ext uri="{28A0092B-C50C-407E-A947-70E740481C1C}">
                <a14:useLocalDpi xmlns:a14="http://schemas.microsoft.com/office/drawing/2010/main" val="0"/>
              </a:ext>
            </a:extLst>
          </a:blip>
          <a:srcRect l="24355" t="22164" r="23223" b="9682"/>
          <a:stretch/>
        </p:blipFill>
        <p:spPr>
          <a:xfrm>
            <a:off x="1748117" y="3946867"/>
            <a:ext cx="3334871" cy="2355321"/>
          </a:xfrm>
          <a:prstGeom prst="rect">
            <a:avLst/>
          </a:prstGeom>
        </p:spPr>
      </p:pic>
      <p:sp>
        <p:nvSpPr>
          <p:cNvPr id="3" name="Arrow: Down 2">
            <a:extLst>
              <a:ext uri="{FF2B5EF4-FFF2-40B4-BE49-F238E27FC236}">
                <a16:creationId xmlns:a16="http://schemas.microsoft.com/office/drawing/2014/main" id="{9EF54CF3-6045-FDE4-AB41-1BE68B443FE9}"/>
              </a:ext>
            </a:extLst>
          </p:cNvPr>
          <p:cNvSpPr/>
          <p:nvPr/>
        </p:nvSpPr>
        <p:spPr>
          <a:xfrm>
            <a:off x="2519084" y="3532097"/>
            <a:ext cx="286870" cy="13255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919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6ADF-3D72-AB0C-16E1-ACAE1AFC7551}"/>
              </a:ext>
            </a:extLst>
          </p:cNvPr>
          <p:cNvSpPr>
            <a:spLocks noGrp="1"/>
          </p:cNvSpPr>
          <p:nvPr>
            <p:ph type="title"/>
          </p:nvPr>
        </p:nvSpPr>
        <p:spPr/>
        <p:txBody>
          <a:bodyPr/>
          <a:lstStyle/>
          <a:p>
            <a:r>
              <a:rPr lang="en-US" dirty="0"/>
              <a:t>Nitinol Mount Assembly</a:t>
            </a:r>
          </a:p>
        </p:txBody>
      </p:sp>
      <p:sp>
        <p:nvSpPr>
          <p:cNvPr id="4" name="Content Placeholder 3">
            <a:extLst>
              <a:ext uri="{FF2B5EF4-FFF2-40B4-BE49-F238E27FC236}">
                <a16:creationId xmlns:a16="http://schemas.microsoft.com/office/drawing/2014/main" id="{78B3E325-DC10-CE21-C8BE-EE8D58C98042}"/>
              </a:ext>
            </a:extLst>
          </p:cNvPr>
          <p:cNvSpPr>
            <a:spLocks noGrp="1"/>
          </p:cNvSpPr>
          <p:nvPr>
            <p:ph sz="half" idx="2"/>
          </p:nvPr>
        </p:nvSpPr>
        <p:spPr/>
        <p:txBody>
          <a:bodyPr/>
          <a:lstStyle/>
          <a:p>
            <a:r>
              <a:rPr lang="en-US" dirty="0"/>
              <a:t>Thread a M4x0.7 long nose spring plunger screw into the side heat set insert that will actuate the potentiometer in the final actuator</a:t>
            </a:r>
          </a:p>
        </p:txBody>
      </p:sp>
      <p:pic>
        <p:nvPicPr>
          <p:cNvPr id="11" name="Content Placeholder 10" descr="A picture containing design&#10;&#10;Description automatically generated">
            <a:extLst>
              <a:ext uri="{FF2B5EF4-FFF2-40B4-BE49-F238E27FC236}">
                <a16:creationId xmlns:a16="http://schemas.microsoft.com/office/drawing/2014/main" id="{2E729EEE-5DDA-D7B8-92A0-0CEF9E71455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5000" t="19318" r="23442" b="9025"/>
          <a:stretch/>
        </p:blipFill>
        <p:spPr>
          <a:xfrm>
            <a:off x="1335742" y="2525726"/>
            <a:ext cx="3908611" cy="2951135"/>
          </a:xfrm>
        </p:spPr>
      </p:pic>
    </p:spTree>
    <p:extLst>
      <p:ext uri="{BB962C8B-B14F-4D97-AF65-F5344CB8AC3E}">
        <p14:creationId xmlns:p14="http://schemas.microsoft.com/office/powerpoint/2010/main" val="402570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1928-96CF-9E5F-B275-759A319E2596}"/>
              </a:ext>
            </a:extLst>
          </p:cNvPr>
          <p:cNvSpPr>
            <a:spLocks noGrp="1"/>
          </p:cNvSpPr>
          <p:nvPr>
            <p:ph type="title"/>
          </p:nvPr>
        </p:nvSpPr>
        <p:spPr/>
        <p:txBody>
          <a:bodyPr/>
          <a:lstStyle/>
          <a:p>
            <a:r>
              <a:rPr lang="en-US" dirty="0"/>
              <a:t>Actuator Assembly</a:t>
            </a:r>
          </a:p>
        </p:txBody>
      </p:sp>
      <p:sp>
        <p:nvSpPr>
          <p:cNvPr id="4" name="Content Placeholder 3">
            <a:extLst>
              <a:ext uri="{FF2B5EF4-FFF2-40B4-BE49-F238E27FC236}">
                <a16:creationId xmlns:a16="http://schemas.microsoft.com/office/drawing/2014/main" id="{8F0A18F6-51AF-F64F-C7B1-3B0F7C313667}"/>
              </a:ext>
            </a:extLst>
          </p:cNvPr>
          <p:cNvSpPr>
            <a:spLocks noGrp="1"/>
          </p:cNvSpPr>
          <p:nvPr>
            <p:ph sz="half" idx="2"/>
          </p:nvPr>
        </p:nvSpPr>
        <p:spPr/>
        <p:txBody>
          <a:bodyPr/>
          <a:lstStyle/>
          <a:p>
            <a:r>
              <a:rPr lang="en-US" dirty="0"/>
              <a:t>Thread the nitinol mounts onto each threaded rod, it may be easier to rotate the threaded rod to position the mounts</a:t>
            </a:r>
          </a:p>
          <a:p>
            <a:r>
              <a:rPr lang="en-US" dirty="0"/>
              <a:t>Note: the exact position of each mount does not explicitly matter at this point as the homing program can move them to the final position after the finished assembly</a:t>
            </a:r>
          </a:p>
        </p:txBody>
      </p:sp>
      <p:pic>
        <p:nvPicPr>
          <p:cNvPr id="10" name="Content Placeholder 9" descr="A picture containing LEGO&#10;&#10;Description automatically generated">
            <a:extLst>
              <a:ext uri="{FF2B5EF4-FFF2-40B4-BE49-F238E27FC236}">
                <a16:creationId xmlns:a16="http://schemas.microsoft.com/office/drawing/2014/main" id="{51BE5BA7-E5C4-0C05-C85C-B981B20E976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Tree>
    <p:extLst>
      <p:ext uri="{BB962C8B-B14F-4D97-AF65-F5344CB8AC3E}">
        <p14:creationId xmlns:p14="http://schemas.microsoft.com/office/powerpoint/2010/main" val="3472209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B5F6-C528-63F1-91E1-0BF0BA0A9B7A}"/>
              </a:ext>
            </a:extLst>
          </p:cNvPr>
          <p:cNvSpPr>
            <a:spLocks noGrp="1"/>
          </p:cNvSpPr>
          <p:nvPr>
            <p:ph type="title"/>
          </p:nvPr>
        </p:nvSpPr>
        <p:spPr/>
        <p:txBody>
          <a:bodyPr/>
          <a:lstStyle/>
          <a:p>
            <a:r>
              <a:rPr lang="en-US" dirty="0"/>
              <a:t>Actuator Assembly</a:t>
            </a:r>
          </a:p>
        </p:txBody>
      </p:sp>
      <p:pic>
        <p:nvPicPr>
          <p:cNvPr id="6" name="Content Placeholder 5" descr="A picture containing circle, cartoon, art&#10;&#10;Description automatically generated">
            <a:extLst>
              <a:ext uri="{FF2B5EF4-FFF2-40B4-BE49-F238E27FC236}">
                <a16:creationId xmlns:a16="http://schemas.microsoft.com/office/drawing/2014/main" id="{A7E15A3E-C7E0-AEE8-281E-358C787EA7B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1824" y="4076028"/>
            <a:ext cx="3503962" cy="1903500"/>
          </a:xfrm>
        </p:spPr>
      </p:pic>
      <p:sp>
        <p:nvSpPr>
          <p:cNvPr id="4" name="Content Placeholder 3">
            <a:extLst>
              <a:ext uri="{FF2B5EF4-FFF2-40B4-BE49-F238E27FC236}">
                <a16:creationId xmlns:a16="http://schemas.microsoft.com/office/drawing/2014/main" id="{0BA4E95B-B1F3-DE9D-CFBE-1A3D98481FA7}"/>
              </a:ext>
            </a:extLst>
          </p:cNvPr>
          <p:cNvSpPr>
            <a:spLocks noGrp="1"/>
          </p:cNvSpPr>
          <p:nvPr>
            <p:ph sz="half" idx="2"/>
          </p:nvPr>
        </p:nvSpPr>
        <p:spPr/>
        <p:txBody>
          <a:bodyPr/>
          <a:lstStyle/>
          <a:p>
            <a:r>
              <a:rPr lang="en-US" dirty="0"/>
              <a:t>Insert a 3mm x 8mm M2 shoulder screw through the side hole on the mount</a:t>
            </a:r>
          </a:p>
          <a:p>
            <a:r>
              <a:rPr lang="en-US" dirty="0"/>
              <a:t>Thread on two M2 size washers and a M2 nut to secure the screw and threaded rod</a:t>
            </a:r>
          </a:p>
        </p:txBody>
      </p:sp>
      <p:pic>
        <p:nvPicPr>
          <p:cNvPr id="14" name="Picture 13" descr="A picture containing circle, art&#10;&#10;Description automatically generated">
            <a:extLst>
              <a:ext uri="{FF2B5EF4-FFF2-40B4-BE49-F238E27FC236}">
                <a16:creationId xmlns:a16="http://schemas.microsoft.com/office/drawing/2014/main" id="{77EA24E0-FB9B-CD16-C210-55023ACDA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824" y="1825625"/>
            <a:ext cx="3503962" cy="1903500"/>
          </a:xfrm>
          <a:prstGeom prst="rect">
            <a:avLst/>
          </a:prstGeom>
        </p:spPr>
      </p:pic>
      <p:sp>
        <p:nvSpPr>
          <p:cNvPr id="15" name="Arrow: Down 14">
            <a:extLst>
              <a:ext uri="{FF2B5EF4-FFF2-40B4-BE49-F238E27FC236}">
                <a16:creationId xmlns:a16="http://schemas.microsoft.com/office/drawing/2014/main" id="{16E72BFB-648C-D429-0BD1-C0D9AF8CBDF1}"/>
              </a:ext>
            </a:extLst>
          </p:cNvPr>
          <p:cNvSpPr/>
          <p:nvPr/>
        </p:nvSpPr>
        <p:spPr>
          <a:xfrm>
            <a:off x="3053357" y="3359288"/>
            <a:ext cx="263583" cy="6210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201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1C9E1-2308-443F-6F50-D6C603A95C4F}"/>
              </a:ext>
            </a:extLst>
          </p:cNvPr>
          <p:cNvSpPr>
            <a:spLocks noGrp="1"/>
          </p:cNvSpPr>
          <p:nvPr>
            <p:ph type="title"/>
          </p:nvPr>
        </p:nvSpPr>
        <p:spPr/>
        <p:txBody>
          <a:bodyPr/>
          <a:lstStyle/>
          <a:p>
            <a:r>
              <a:rPr lang="en-US" dirty="0"/>
              <a:t>Actuator Assembly</a:t>
            </a:r>
          </a:p>
        </p:txBody>
      </p:sp>
      <p:pic>
        <p:nvPicPr>
          <p:cNvPr id="6" name="Content Placeholder 5" descr="A picture containing LEGO, spaceship&#10;&#10;Description automatically generated">
            <a:extLst>
              <a:ext uri="{FF2B5EF4-FFF2-40B4-BE49-F238E27FC236}">
                <a16:creationId xmlns:a16="http://schemas.microsoft.com/office/drawing/2014/main" id="{BED92518-D4E1-196B-AA7D-CCC8A58433F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89FEA662-A06B-1417-8631-0D0F6D30F349}"/>
              </a:ext>
            </a:extLst>
          </p:cNvPr>
          <p:cNvSpPr>
            <a:spLocks noGrp="1"/>
          </p:cNvSpPr>
          <p:nvPr>
            <p:ph sz="half" idx="2"/>
          </p:nvPr>
        </p:nvSpPr>
        <p:spPr/>
        <p:txBody>
          <a:bodyPr/>
          <a:lstStyle/>
          <a:p>
            <a:r>
              <a:rPr lang="en-US" dirty="0"/>
              <a:t>Insert linear motion shafts through the end hole of each nitinol mount and into the corresponding base hole</a:t>
            </a:r>
          </a:p>
        </p:txBody>
      </p:sp>
    </p:spTree>
    <p:extLst>
      <p:ext uri="{BB962C8B-B14F-4D97-AF65-F5344CB8AC3E}">
        <p14:creationId xmlns:p14="http://schemas.microsoft.com/office/powerpoint/2010/main" val="1405212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A870C-2498-2921-2F02-54333BD33C53}"/>
              </a:ext>
            </a:extLst>
          </p:cNvPr>
          <p:cNvSpPr>
            <a:spLocks noGrp="1"/>
          </p:cNvSpPr>
          <p:nvPr>
            <p:ph type="title"/>
          </p:nvPr>
        </p:nvSpPr>
        <p:spPr/>
        <p:txBody>
          <a:bodyPr/>
          <a:lstStyle/>
          <a:p>
            <a:r>
              <a:rPr lang="en-US" dirty="0"/>
              <a:t>Link Assembly</a:t>
            </a:r>
          </a:p>
        </p:txBody>
      </p:sp>
      <p:pic>
        <p:nvPicPr>
          <p:cNvPr id="6" name="Content Placeholder 5" descr="A black circular object with screws&#10;&#10;Description automatically generated with medium confidence">
            <a:extLst>
              <a:ext uri="{FF2B5EF4-FFF2-40B4-BE49-F238E27FC236}">
                <a16:creationId xmlns:a16="http://schemas.microsoft.com/office/drawing/2014/main" id="{1EC75100-7725-C9B6-8927-E1C7DA20BBC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6618" t="21548" r="25588" b="17814"/>
          <a:stretch/>
        </p:blipFill>
        <p:spPr>
          <a:xfrm>
            <a:off x="1097279" y="2586276"/>
            <a:ext cx="4106079" cy="2830036"/>
          </a:xfrm>
        </p:spPr>
      </p:pic>
      <p:sp>
        <p:nvSpPr>
          <p:cNvPr id="4" name="Content Placeholder 3">
            <a:extLst>
              <a:ext uri="{FF2B5EF4-FFF2-40B4-BE49-F238E27FC236}">
                <a16:creationId xmlns:a16="http://schemas.microsoft.com/office/drawing/2014/main" id="{0A6A05F3-DE4C-96AA-D95E-DDF4217B3FFB}"/>
              </a:ext>
            </a:extLst>
          </p:cNvPr>
          <p:cNvSpPr>
            <a:spLocks noGrp="1"/>
          </p:cNvSpPr>
          <p:nvPr>
            <p:ph sz="half" idx="2"/>
          </p:nvPr>
        </p:nvSpPr>
        <p:spPr/>
        <p:txBody>
          <a:bodyPr/>
          <a:lstStyle/>
          <a:p>
            <a:r>
              <a:rPr lang="en-US" dirty="0"/>
              <a:t>Screw in M3x0.5 10mm size machine screws with two M3 size washers into each heat set insert</a:t>
            </a:r>
          </a:p>
        </p:txBody>
      </p:sp>
    </p:spTree>
    <p:extLst>
      <p:ext uri="{BB962C8B-B14F-4D97-AF65-F5344CB8AC3E}">
        <p14:creationId xmlns:p14="http://schemas.microsoft.com/office/powerpoint/2010/main" val="860692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B8115-FB1A-CFC1-4537-29E661E67B45}"/>
              </a:ext>
            </a:extLst>
          </p:cNvPr>
          <p:cNvSpPr>
            <a:spLocks noGrp="1"/>
          </p:cNvSpPr>
          <p:nvPr>
            <p:ph type="title"/>
          </p:nvPr>
        </p:nvSpPr>
        <p:spPr/>
        <p:txBody>
          <a:bodyPr/>
          <a:lstStyle/>
          <a:p>
            <a:r>
              <a:rPr lang="en-US" dirty="0"/>
              <a:t>Actuator Assembly</a:t>
            </a:r>
          </a:p>
        </p:txBody>
      </p:sp>
      <p:pic>
        <p:nvPicPr>
          <p:cNvPr id="6" name="Content Placeholder 5" descr="A picture containing LEGO, auto part, engine&#10;&#10;Description automatically generated">
            <a:extLst>
              <a:ext uri="{FF2B5EF4-FFF2-40B4-BE49-F238E27FC236}">
                <a16:creationId xmlns:a16="http://schemas.microsoft.com/office/drawing/2014/main" id="{5DE40662-2308-173F-06E1-B74D248B72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043E1DE3-41C5-3922-CDA0-67992DD7D293}"/>
              </a:ext>
            </a:extLst>
          </p:cNvPr>
          <p:cNvSpPr>
            <a:spLocks noGrp="1"/>
          </p:cNvSpPr>
          <p:nvPr>
            <p:ph sz="half" idx="2"/>
          </p:nvPr>
        </p:nvSpPr>
        <p:spPr/>
        <p:txBody>
          <a:bodyPr/>
          <a:lstStyle/>
          <a:p>
            <a:r>
              <a:rPr lang="en-US" dirty="0"/>
              <a:t>Position actuator top with using the linear shaft holes and threaded rod holes as a guide</a:t>
            </a:r>
          </a:p>
          <a:p>
            <a:r>
              <a:rPr lang="en-US" dirty="0"/>
              <a:t>Note: Make sure the proper mounting screw holes are lined up with the potentiometer mounts</a:t>
            </a:r>
          </a:p>
        </p:txBody>
      </p:sp>
    </p:spTree>
    <p:extLst>
      <p:ext uri="{BB962C8B-B14F-4D97-AF65-F5344CB8AC3E}">
        <p14:creationId xmlns:p14="http://schemas.microsoft.com/office/powerpoint/2010/main" val="59917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C7C5-0802-2641-6585-E08936AF8C72}"/>
              </a:ext>
            </a:extLst>
          </p:cNvPr>
          <p:cNvSpPr>
            <a:spLocks noGrp="1"/>
          </p:cNvSpPr>
          <p:nvPr>
            <p:ph type="title"/>
          </p:nvPr>
        </p:nvSpPr>
        <p:spPr/>
        <p:txBody>
          <a:bodyPr/>
          <a:lstStyle/>
          <a:p>
            <a:r>
              <a:rPr lang="en-US" dirty="0"/>
              <a:t>Actuator Assembly</a:t>
            </a:r>
          </a:p>
        </p:txBody>
      </p:sp>
      <p:pic>
        <p:nvPicPr>
          <p:cNvPr id="6" name="Content Placeholder 5" descr="A close-up of a machine&#10;&#10;Description automatically generated with low confidence">
            <a:extLst>
              <a:ext uri="{FF2B5EF4-FFF2-40B4-BE49-F238E27FC236}">
                <a16:creationId xmlns:a16="http://schemas.microsoft.com/office/drawing/2014/main" id="{7A13B1CE-6964-2349-9D47-43E8B534F4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425E88F1-441B-0573-A6F1-81B0A13F0642}"/>
              </a:ext>
            </a:extLst>
          </p:cNvPr>
          <p:cNvSpPr>
            <a:spLocks noGrp="1"/>
          </p:cNvSpPr>
          <p:nvPr>
            <p:ph sz="half" idx="2"/>
          </p:nvPr>
        </p:nvSpPr>
        <p:spPr/>
        <p:txBody>
          <a:bodyPr/>
          <a:lstStyle/>
          <a:p>
            <a:r>
              <a:rPr lang="en-US" dirty="0"/>
              <a:t>Insert nylon sleeve bearings into each threaded rod hole to secure translational movement of the threaded rods</a:t>
            </a:r>
          </a:p>
        </p:txBody>
      </p:sp>
    </p:spTree>
    <p:extLst>
      <p:ext uri="{BB962C8B-B14F-4D97-AF65-F5344CB8AC3E}">
        <p14:creationId xmlns:p14="http://schemas.microsoft.com/office/powerpoint/2010/main" val="2936992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DB69-2593-EE2B-5887-8F4B21A1AF0C}"/>
              </a:ext>
            </a:extLst>
          </p:cNvPr>
          <p:cNvSpPr>
            <a:spLocks noGrp="1"/>
          </p:cNvSpPr>
          <p:nvPr>
            <p:ph type="title"/>
          </p:nvPr>
        </p:nvSpPr>
        <p:spPr/>
        <p:txBody>
          <a:bodyPr/>
          <a:lstStyle/>
          <a:p>
            <a:r>
              <a:rPr lang="en-US" dirty="0"/>
              <a:t>Actuator Assembly</a:t>
            </a:r>
          </a:p>
        </p:txBody>
      </p:sp>
      <p:pic>
        <p:nvPicPr>
          <p:cNvPr id="6" name="Content Placeholder 5" descr="A close-up of a machine&#10;&#10;Description automatically generated with low confidence">
            <a:extLst>
              <a:ext uri="{FF2B5EF4-FFF2-40B4-BE49-F238E27FC236}">
                <a16:creationId xmlns:a16="http://schemas.microsoft.com/office/drawing/2014/main" id="{2172D773-808D-BA25-AA34-FF98FEC4EE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CE428AA8-BB4A-4C7C-C575-5D08BAB7DECF}"/>
              </a:ext>
            </a:extLst>
          </p:cNvPr>
          <p:cNvSpPr>
            <a:spLocks noGrp="1"/>
          </p:cNvSpPr>
          <p:nvPr>
            <p:ph sz="half" idx="2"/>
          </p:nvPr>
        </p:nvSpPr>
        <p:spPr/>
        <p:txBody>
          <a:bodyPr/>
          <a:lstStyle/>
          <a:p>
            <a:r>
              <a:rPr lang="en-US" dirty="0"/>
              <a:t>Attach ¼-20 threaded 6 in long aluminum standoffs to the sides of the actuator for stability and strength of the system.</a:t>
            </a:r>
          </a:p>
          <a:p>
            <a:r>
              <a:rPr lang="en-US" dirty="0"/>
              <a:t>Fasten the bottom of the standoffs to the base using ¼-20 thread 1 in long screws</a:t>
            </a:r>
          </a:p>
        </p:txBody>
      </p:sp>
    </p:spTree>
    <p:extLst>
      <p:ext uri="{BB962C8B-B14F-4D97-AF65-F5344CB8AC3E}">
        <p14:creationId xmlns:p14="http://schemas.microsoft.com/office/powerpoint/2010/main" val="2898753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992B1-5837-2A9E-EB18-C45A3A524007}"/>
              </a:ext>
            </a:extLst>
          </p:cNvPr>
          <p:cNvSpPr>
            <a:spLocks noGrp="1"/>
          </p:cNvSpPr>
          <p:nvPr>
            <p:ph type="title"/>
          </p:nvPr>
        </p:nvSpPr>
        <p:spPr/>
        <p:txBody>
          <a:bodyPr/>
          <a:lstStyle/>
          <a:p>
            <a:r>
              <a:rPr lang="en-US" dirty="0"/>
              <a:t>Actuator Assembly</a:t>
            </a:r>
          </a:p>
        </p:txBody>
      </p:sp>
      <p:pic>
        <p:nvPicPr>
          <p:cNvPr id="6" name="Content Placeholder 5" descr="A picture containing LEGO, weapon, scale model&#10;&#10;Description automatically generated">
            <a:extLst>
              <a:ext uri="{FF2B5EF4-FFF2-40B4-BE49-F238E27FC236}">
                <a16:creationId xmlns:a16="http://schemas.microsoft.com/office/drawing/2014/main" id="{D8AD06AA-A97F-4CC5-D4B7-DA8199F0BF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2D5BD6AD-16CC-2677-0B06-F144E9AEE878}"/>
              </a:ext>
            </a:extLst>
          </p:cNvPr>
          <p:cNvSpPr>
            <a:spLocks noGrp="1"/>
          </p:cNvSpPr>
          <p:nvPr>
            <p:ph sz="half" idx="2"/>
          </p:nvPr>
        </p:nvSpPr>
        <p:spPr/>
        <p:txBody>
          <a:bodyPr/>
          <a:lstStyle/>
          <a:p>
            <a:r>
              <a:rPr lang="en-US" dirty="0"/>
              <a:t>When mounting the aluminum standoffs, use the mounting screws to also fasten the electronics mounting plate to the base plate</a:t>
            </a:r>
          </a:p>
          <a:p>
            <a:r>
              <a:rPr lang="en-US" dirty="0"/>
              <a:t>Position enclosure mounts to the base plate holes for mounting</a:t>
            </a:r>
          </a:p>
          <a:p>
            <a:r>
              <a:rPr lang="en-US" dirty="0"/>
              <a:t>Note: Not pictured, it is best to mount circuits to the electronics mounting plate before assembly</a:t>
            </a:r>
          </a:p>
        </p:txBody>
      </p:sp>
    </p:spTree>
    <p:extLst>
      <p:ext uri="{BB962C8B-B14F-4D97-AF65-F5344CB8AC3E}">
        <p14:creationId xmlns:p14="http://schemas.microsoft.com/office/powerpoint/2010/main" val="514591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0805-3ECE-7263-80FE-BF1310E907A1}"/>
              </a:ext>
            </a:extLst>
          </p:cNvPr>
          <p:cNvSpPr>
            <a:spLocks noGrp="1"/>
          </p:cNvSpPr>
          <p:nvPr>
            <p:ph type="title"/>
          </p:nvPr>
        </p:nvSpPr>
        <p:spPr/>
        <p:txBody>
          <a:bodyPr/>
          <a:lstStyle/>
          <a:p>
            <a:r>
              <a:rPr lang="en-US" dirty="0"/>
              <a:t>Actuator Assembly</a:t>
            </a:r>
          </a:p>
        </p:txBody>
      </p:sp>
      <p:pic>
        <p:nvPicPr>
          <p:cNvPr id="6" name="Content Placeholder 5" descr="A picture containing LEGO, weapon, scale model&#10;&#10;Description automatically generated">
            <a:extLst>
              <a:ext uri="{FF2B5EF4-FFF2-40B4-BE49-F238E27FC236}">
                <a16:creationId xmlns:a16="http://schemas.microsoft.com/office/drawing/2014/main" id="{A0E2F07E-0EFC-2375-E551-9B8DED932D8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0EEE8B55-9B10-100E-7ADE-AC3A614B7755}"/>
              </a:ext>
            </a:extLst>
          </p:cNvPr>
          <p:cNvSpPr>
            <a:spLocks noGrp="1"/>
          </p:cNvSpPr>
          <p:nvPr>
            <p:ph sz="half" idx="2"/>
          </p:nvPr>
        </p:nvSpPr>
        <p:spPr/>
        <p:txBody>
          <a:bodyPr/>
          <a:lstStyle/>
          <a:p>
            <a:r>
              <a:rPr lang="en-US" dirty="0"/>
              <a:t>Using M3x0.5 16mm screws threaded through the base plate and M3 nuts on to secure the fastener, attach the enclosure mounts to the base of the actuator</a:t>
            </a:r>
          </a:p>
        </p:txBody>
      </p:sp>
    </p:spTree>
    <p:extLst>
      <p:ext uri="{BB962C8B-B14F-4D97-AF65-F5344CB8AC3E}">
        <p14:creationId xmlns:p14="http://schemas.microsoft.com/office/powerpoint/2010/main" val="1866422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4BE6-0A3E-3AF1-D37D-29770BC7B67F}"/>
              </a:ext>
            </a:extLst>
          </p:cNvPr>
          <p:cNvSpPr>
            <a:spLocks noGrp="1"/>
          </p:cNvSpPr>
          <p:nvPr>
            <p:ph type="title"/>
          </p:nvPr>
        </p:nvSpPr>
        <p:spPr/>
        <p:txBody>
          <a:bodyPr/>
          <a:lstStyle/>
          <a:p>
            <a:r>
              <a:rPr lang="en-US" dirty="0"/>
              <a:t>Actuator Assembly</a:t>
            </a:r>
          </a:p>
        </p:txBody>
      </p:sp>
      <p:pic>
        <p:nvPicPr>
          <p:cNvPr id="6" name="Content Placeholder 5" descr="A picture containing battery, cylinder, auto part&#10;&#10;Description automatically generated">
            <a:extLst>
              <a:ext uri="{FF2B5EF4-FFF2-40B4-BE49-F238E27FC236}">
                <a16:creationId xmlns:a16="http://schemas.microsoft.com/office/drawing/2014/main" id="{34F4FF4E-536A-40C0-8EBE-B8BA686F91F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93862"/>
            <a:ext cx="5181600" cy="2814863"/>
          </a:xfrm>
        </p:spPr>
      </p:pic>
      <p:sp>
        <p:nvSpPr>
          <p:cNvPr id="4" name="Content Placeholder 3">
            <a:extLst>
              <a:ext uri="{FF2B5EF4-FFF2-40B4-BE49-F238E27FC236}">
                <a16:creationId xmlns:a16="http://schemas.microsoft.com/office/drawing/2014/main" id="{346765C5-76A1-D673-AAC7-22A74BD39B11}"/>
              </a:ext>
            </a:extLst>
          </p:cNvPr>
          <p:cNvSpPr>
            <a:spLocks noGrp="1"/>
          </p:cNvSpPr>
          <p:nvPr>
            <p:ph sz="half" idx="2"/>
          </p:nvPr>
        </p:nvSpPr>
        <p:spPr/>
        <p:txBody>
          <a:bodyPr/>
          <a:lstStyle/>
          <a:p>
            <a:r>
              <a:rPr lang="en-US" dirty="0"/>
              <a:t>Mount the enclosure my first screwing the enclosure mounts to the bottom O-Ring flange and then insert system into the tube</a:t>
            </a:r>
          </a:p>
          <a:p>
            <a:endParaRPr lang="en-US" dirty="0"/>
          </a:p>
        </p:txBody>
      </p:sp>
    </p:spTree>
    <p:extLst>
      <p:ext uri="{BB962C8B-B14F-4D97-AF65-F5344CB8AC3E}">
        <p14:creationId xmlns:p14="http://schemas.microsoft.com/office/powerpoint/2010/main" val="1950448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B296-6B64-F5B7-0881-509B1C71E482}"/>
              </a:ext>
            </a:extLst>
          </p:cNvPr>
          <p:cNvSpPr>
            <a:spLocks noGrp="1"/>
          </p:cNvSpPr>
          <p:nvPr>
            <p:ph type="title"/>
          </p:nvPr>
        </p:nvSpPr>
        <p:spPr/>
        <p:txBody>
          <a:bodyPr/>
          <a:lstStyle/>
          <a:p>
            <a:r>
              <a:rPr lang="en-US" dirty="0"/>
              <a:t>Full Assembly</a:t>
            </a:r>
          </a:p>
        </p:txBody>
      </p:sp>
      <p:pic>
        <p:nvPicPr>
          <p:cNvPr id="7" name="Content Placeholder 6" descr="A picture containing LEGO, auto part&#10;&#10;Description automatically generated">
            <a:extLst>
              <a:ext uri="{FF2B5EF4-FFF2-40B4-BE49-F238E27FC236}">
                <a16:creationId xmlns:a16="http://schemas.microsoft.com/office/drawing/2014/main" id="{35B6984D-D981-8430-B581-EAEAB33B0242}"/>
              </a:ext>
            </a:extLst>
          </p:cNvPr>
          <p:cNvPicPr>
            <a:picLocks noGrp="1" noChangeAspect="1"/>
          </p:cNvPicPr>
          <p:nvPr>
            <p:ph sz="half" idx="1"/>
          </p:nvPr>
        </p:nvPicPr>
        <p:blipFill rotWithShape="1">
          <a:blip r:embed="rId2"/>
          <a:srcRect l="18356" t="16325" r="26453" b="14006"/>
          <a:stretch/>
        </p:blipFill>
        <p:spPr>
          <a:xfrm>
            <a:off x="1102659" y="1850903"/>
            <a:ext cx="4576482" cy="3156193"/>
          </a:xfrm>
        </p:spPr>
      </p:pic>
      <p:sp>
        <p:nvSpPr>
          <p:cNvPr id="4" name="Content Placeholder 3">
            <a:extLst>
              <a:ext uri="{FF2B5EF4-FFF2-40B4-BE49-F238E27FC236}">
                <a16:creationId xmlns:a16="http://schemas.microsoft.com/office/drawing/2014/main" id="{76DBBE11-5457-6883-1B1A-36DF006D928B}"/>
              </a:ext>
            </a:extLst>
          </p:cNvPr>
          <p:cNvSpPr>
            <a:spLocks noGrp="1"/>
          </p:cNvSpPr>
          <p:nvPr>
            <p:ph sz="half" idx="2"/>
          </p:nvPr>
        </p:nvSpPr>
        <p:spPr/>
        <p:txBody>
          <a:bodyPr/>
          <a:lstStyle/>
          <a:p>
            <a:r>
              <a:rPr lang="en-US" dirty="0"/>
              <a:t>Start with the actuation unit assembly</a:t>
            </a:r>
          </a:p>
        </p:txBody>
      </p:sp>
      <p:sp>
        <p:nvSpPr>
          <p:cNvPr id="5" name="Slide Number Placeholder 4">
            <a:extLst>
              <a:ext uri="{FF2B5EF4-FFF2-40B4-BE49-F238E27FC236}">
                <a16:creationId xmlns:a16="http://schemas.microsoft.com/office/drawing/2014/main" id="{A06F7441-7060-7A62-6E85-FAC434EB05EB}"/>
              </a:ext>
            </a:extLst>
          </p:cNvPr>
          <p:cNvSpPr>
            <a:spLocks noGrp="1"/>
          </p:cNvSpPr>
          <p:nvPr>
            <p:ph type="sldNum" sz="quarter" idx="12"/>
          </p:nvPr>
        </p:nvSpPr>
        <p:spPr/>
        <p:txBody>
          <a:bodyPr/>
          <a:lstStyle/>
          <a:p>
            <a:fld id="{4267CD5E-26CF-4249-8540-BB1D07FD4227}" type="slidenum">
              <a:rPr lang="en-US" smtClean="0"/>
              <a:t>56</a:t>
            </a:fld>
            <a:endParaRPr lang="en-US"/>
          </a:p>
        </p:txBody>
      </p:sp>
    </p:spTree>
    <p:extLst>
      <p:ext uri="{BB962C8B-B14F-4D97-AF65-F5344CB8AC3E}">
        <p14:creationId xmlns:p14="http://schemas.microsoft.com/office/powerpoint/2010/main" val="2362655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B296-6B64-F5B7-0881-509B1C71E482}"/>
              </a:ext>
            </a:extLst>
          </p:cNvPr>
          <p:cNvSpPr>
            <a:spLocks noGrp="1"/>
          </p:cNvSpPr>
          <p:nvPr>
            <p:ph type="title"/>
          </p:nvPr>
        </p:nvSpPr>
        <p:spPr/>
        <p:txBody>
          <a:bodyPr/>
          <a:lstStyle/>
          <a:p>
            <a:r>
              <a:rPr lang="en-US" dirty="0"/>
              <a:t>Full Assembly</a:t>
            </a:r>
          </a:p>
        </p:txBody>
      </p:sp>
      <p:sp>
        <p:nvSpPr>
          <p:cNvPr id="4" name="Content Placeholder 3">
            <a:extLst>
              <a:ext uri="{FF2B5EF4-FFF2-40B4-BE49-F238E27FC236}">
                <a16:creationId xmlns:a16="http://schemas.microsoft.com/office/drawing/2014/main" id="{76DBBE11-5457-6883-1B1A-36DF006D928B}"/>
              </a:ext>
            </a:extLst>
          </p:cNvPr>
          <p:cNvSpPr>
            <a:spLocks noGrp="1"/>
          </p:cNvSpPr>
          <p:nvPr>
            <p:ph sz="half" idx="2"/>
          </p:nvPr>
        </p:nvSpPr>
        <p:spPr/>
        <p:txBody>
          <a:bodyPr/>
          <a:lstStyle/>
          <a:p>
            <a:r>
              <a:rPr lang="en-US" dirty="0"/>
              <a:t>Lining up the mounting holes of the base of the arm and the top of the actuation unit, thread the nitinol cables through the center holes until the arm base and the actuation unit are touching</a:t>
            </a:r>
          </a:p>
          <a:p>
            <a:r>
              <a:rPr lang="en-US" dirty="0"/>
              <a:t>Note: Make sure to also thread the nitinol cables into the nitinol mounts in the center of the actuation unit</a:t>
            </a:r>
          </a:p>
        </p:txBody>
      </p:sp>
      <p:sp>
        <p:nvSpPr>
          <p:cNvPr id="5" name="Slide Number Placeholder 4">
            <a:extLst>
              <a:ext uri="{FF2B5EF4-FFF2-40B4-BE49-F238E27FC236}">
                <a16:creationId xmlns:a16="http://schemas.microsoft.com/office/drawing/2014/main" id="{A06F7441-7060-7A62-6E85-FAC434EB05EB}"/>
              </a:ext>
            </a:extLst>
          </p:cNvPr>
          <p:cNvSpPr>
            <a:spLocks noGrp="1"/>
          </p:cNvSpPr>
          <p:nvPr>
            <p:ph type="sldNum" sz="quarter" idx="12"/>
          </p:nvPr>
        </p:nvSpPr>
        <p:spPr/>
        <p:txBody>
          <a:bodyPr/>
          <a:lstStyle/>
          <a:p>
            <a:fld id="{4267CD5E-26CF-4249-8540-BB1D07FD4227}" type="slidenum">
              <a:rPr lang="en-US" smtClean="0"/>
              <a:t>57</a:t>
            </a:fld>
            <a:endParaRPr lang="en-US"/>
          </a:p>
        </p:txBody>
      </p:sp>
      <p:pic>
        <p:nvPicPr>
          <p:cNvPr id="11" name="Content Placeholder 10" descr="A picture containing scale model, LEGO&#10;&#10;Description automatically generated">
            <a:extLst>
              <a:ext uri="{FF2B5EF4-FFF2-40B4-BE49-F238E27FC236}">
                <a16:creationId xmlns:a16="http://schemas.microsoft.com/office/drawing/2014/main" id="{F31B7DC8-F7F1-1788-CC43-DA59FB83FAEB}"/>
              </a:ext>
            </a:extLst>
          </p:cNvPr>
          <p:cNvPicPr>
            <a:picLocks noGrp="1" noChangeAspect="1"/>
          </p:cNvPicPr>
          <p:nvPr>
            <p:ph sz="half" idx="1"/>
          </p:nvPr>
        </p:nvPicPr>
        <p:blipFill rotWithShape="1">
          <a:blip r:embed="rId2"/>
          <a:srcRect l="17146" t="16641" r="11919" b="5139"/>
          <a:stretch/>
        </p:blipFill>
        <p:spPr>
          <a:xfrm>
            <a:off x="838200" y="2009556"/>
            <a:ext cx="4712324" cy="2838887"/>
          </a:xfrm>
        </p:spPr>
      </p:pic>
    </p:spTree>
    <p:extLst>
      <p:ext uri="{BB962C8B-B14F-4D97-AF65-F5344CB8AC3E}">
        <p14:creationId xmlns:p14="http://schemas.microsoft.com/office/powerpoint/2010/main" val="424872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B296-6B64-F5B7-0881-509B1C71E482}"/>
              </a:ext>
            </a:extLst>
          </p:cNvPr>
          <p:cNvSpPr>
            <a:spLocks noGrp="1"/>
          </p:cNvSpPr>
          <p:nvPr>
            <p:ph type="title"/>
          </p:nvPr>
        </p:nvSpPr>
        <p:spPr/>
        <p:txBody>
          <a:bodyPr/>
          <a:lstStyle/>
          <a:p>
            <a:r>
              <a:rPr lang="en-US" dirty="0"/>
              <a:t>Full Assembly</a:t>
            </a:r>
          </a:p>
        </p:txBody>
      </p:sp>
      <p:sp>
        <p:nvSpPr>
          <p:cNvPr id="4" name="Content Placeholder 3">
            <a:extLst>
              <a:ext uri="{FF2B5EF4-FFF2-40B4-BE49-F238E27FC236}">
                <a16:creationId xmlns:a16="http://schemas.microsoft.com/office/drawing/2014/main" id="{76DBBE11-5457-6883-1B1A-36DF006D928B}"/>
              </a:ext>
            </a:extLst>
          </p:cNvPr>
          <p:cNvSpPr>
            <a:spLocks noGrp="1"/>
          </p:cNvSpPr>
          <p:nvPr>
            <p:ph sz="half" idx="2"/>
          </p:nvPr>
        </p:nvSpPr>
        <p:spPr/>
        <p:txBody>
          <a:bodyPr/>
          <a:lstStyle/>
          <a:p>
            <a:r>
              <a:rPr lang="en-US" dirty="0"/>
              <a:t>Through the base of the arm to the aluminum standoffs, thread a 1 in long ¼-20 screw to fasten the arm to the actuation unit</a:t>
            </a:r>
          </a:p>
        </p:txBody>
      </p:sp>
      <p:sp>
        <p:nvSpPr>
          <p:cNvPr id="5" name="Slide Number Placeholder 4">
            <a:extLst>
              <a:ext uri="{FF2B5EF4-FFF2-40B4-BE49-F238E27FC236}">
                <a16:creationId xmlns:a16="http://schemas.microsoft.com/office/drawing/2014/main" id="{A06F7441-7060-7A62-6E85-FAC434EB05EB}"/>
              </a:ext>
            </a:extLst>
          </p:cNvPr>
          <p:cNvSpPr>
            <a:spLocks noGrp="1"/>
          </p:cNvSpPr>
          <p:nvPr>
            <p:ph type="sldNum" sz="quarter" idx="12"/>
          </p:nvPr>
        </p:nvSpPr>
        <p:spPr/>
        <p:txBody>
          <a:bodyPr/>
          <a:lstStyle/>
          <a:p>
            <a:fld id="{4267CD5E-26CF-4249-8540-BB1D07FD4227}" type="slidenum">
              <a:rPr lang="en-US" smtClean="0"/>
              <a:t>58</a:t>
            </a:fld>
            <a:endParaRPr lang="en-US"/>
          </a:p>
        </p:txBody>
      </p:sp>
      <p:pic>
        <p:nvPicPr>
          <p:cNvPr id="11" name="Content Placeholder 10" descr="A picture containing scale model, LEGO&#10;&#10;Description automatically generated">
            <a:extLst>
              <a:ext uri="{FF2B5EF4-FFF2-40B4-BE49-F238E27FC236}">
                <a16:creationId xmlns:a16="http://schemas.microsoft.com/office/drawing/2014/main" id="{7C9D6D38-02E9-A162-4648-258381B7EEF5}"/>
              </a:ext>
            </a:extLst>
          </p:cNvPr>
          <p:cNvPicPr>
            <a:picLocks noGrp="1" noChangeAspect="1"/>
          </p:cNvPicPr>
          <p:nvPr>
            <p:ph sz="half" idx="1"/>
          </p:nvPr>
        </p:nvPicPr>
        <p:blipFill rotWithShape="1">
          <a:blip r:embed="rId2"/>
          <a:srcRect l="16626" t="16642" r="10710" b="6722"/>
          <a:stretch/>
        </p:blipFill>
        <p:spPr>
          <a:xfrm>
            <a:off x="732961" y="2020077"/>
            <a:ext cx="4890474" cy="2817845"/>
          </a:xfrm>
        </p:spPr>
      </p:pic>
    </p:spTree>
    <p:extLst>
      <p:ext uri="{BB962C8B-B14F-4D97-AF65-F5344CB8AC3E}">
        <p14:creationId xmlns:p14="http://schemas.microsoft.com/office/powerpoint/2010/main" val="3517530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B296-6B64-F5B7-0881-509B1C71E482}"/>
              </a:ext>
            </a:extLst>
          </p:cNvPr>
          <p:cNvSpPr>
            <a:spLocks noGrp="1"/>
          </p:cNvSpPr>
          <p:nvPr>
            <p:ph type="title"/>
          </p:nvPr>
        </p:nvSpPr>
        <p:spPr/>
        <p:txBody>
          <a:bodyPr/>
          <a:lstStyle/>
          <a:p>
            <a:r>
              <a:rPr lang="en-US" dirty="0"/>
              <a:t>Full Assembly</a:t>
            </a:r>
          </a:p>
        </p:txBody>
      </p:sp>
      <p:sp>
        <p:nvSpPr>
          <p:cNvPr id="4" name="Content Placeholder 3">
            <a:extLst>
              <a:ext uri="{FF2B5EF4-FFF2-40B4-BE49-F238E27FC236}">
                <a16:creationId xmlns:a16="http://schemas.microsoft.com/office/drawing/2014/main" id="{76DBBE11-5457-6883-1B1A-36DF006D928B}"/>
              </a:ext>
            </a:extLst>
          </p:cNvPr>
          <p:cNvSpPr>
            <a:spLocks noGrp="1"/>
          </p:cNvSpPr>
          <p:nvPr>
            <p:ph sz="half" idx="2"/>
          </p:nvPr>
        </p:nvSpPr>
        <p:spPr/>
        <p:txBody>
          <a:bodyPr/>
          <a:lstStyle/>
          <a:p>
            <a:r>
              <a:rPr lang="en-US" dirty="0"/>
              <a:t>Thread M3x0.5 20mm screw into the remaining two mounting holes on the base of the arm</a:t>
            </a:r>
          </a:p>
          <a:p>
            <a:r>
              <a:rPr lang="en-US" dirty="0"/>
              <a:t>Use an M3 nut and washer to secure the screws on the underside of the top of the actuation unit</a:t>
            </a:r>
          </a:p>
        </p:txBody>
      </p:sp>
      <p:sp>
        <p:nvSpPr>
          <p:cNvPr id="5" name="Slide Number Placeholder 4">
            <a:extLst>
              <a:ext uri="{FF2B5EF4-FFF2-40B4-BE49-F238E27FC236}">
                <a16:creationId xmlns:a16="http://schemas.microsoft.com/office/drawing/2014/main" id="{A06F7441-7060-7A62-6E85-FAC434EB05EB}"/>
              </a:ext>
            </a:extLst>
          </p:cNvPr>
          <p:cNvSpPr>
            <a:spLocks noGrp="1"/>
          </p:cNvSpPr>
          <p:nvPr>
            <p:ph type="sldNum" sz="quarter" idx="12"/>
          </p:nvPr>
        </p:nvSpPr>
        <p:spPr/>
        <p:txBody>
          <a:bodyPr/>
          <a:lstStyle/>
          <a:p>
            <a:fld id="{4267CD5E-26CF-4249-8540-BB1D07FD4227}" type="slidenum">
              <a:rPr lang="en-US" smtClean="0"/>
              <a:t>59</a:t>
            </a:fld>
            <a:endParaRPr lang="en-US"/>
          </a:p>
        </p:txBody>
      </p:sp>
      <p:pic>
        <p:nvPicPr>
          <p:cNvPr id="11" name="Content Placeholder 10" descr="A picture containing LEGO&#10;&#10;Description automatically generated">
            <a:extLst>
              <a:ext uri="{FF2B5EF4-FFF2-40B4-BE49-F238E27FC236}">
                <a16:creationId xmlns:a16="http://schemas.microsoft.com/office/drawing/2014/main" id="{647CFB13-FF53-B502-3596-4346D72E5B78}"/>
              </a:ext>
            </a:extLst>
          </p:cNvPr>
          <p:cNvPicPr>
            <a:picLocks noGrp="1" noChangeAspect="1"/>
          </p:cNvPicPr>
          <p:nvPr>
            <p:ph sz="half" idx="1"/>
          </p:nvPr>
        </p:nvPicPr>
        <p:blipFill rotWithShape="1">
          <a:blip r:embed="rId2"/>
          <a:srcRect l="14812" t="15666" r="16520" b="6108"/>
          <a:stretch/>
        </p:blipFill>
        <p:spPr>
          <a:xfrm>
            <a:off x="696686" y="1855236"/>
            <a:ext cx="5057260" cy="3147527"/>
          </a:xfrm>
        </p:spPr>
      </p:pic>
    </p:spTree>
    <p:extLst>
      <p:ext uri="{BB962C8B-B14F-4D97-AF65-F5344CB8AC3E}">
        <p14:creationId xmlns:p14="http://schemas.microsoft.com/office/powerpoint/2010/main" val="344056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B484-EB85-D502-AD9B-E7C0B49E926A}"/>
              </a:ext>
            </a:extLst>
          </p:cNvPr>
          <p:cNvSpPr>
            <a:spLocks noGrp="1"/>
          </p:cNvSpPr>
          <p:nvPr>
            <p:ph type="title"/>
          </p:nvPr>
        </p:nvSpPr>
        <p:spPr/>
        <p:txBody>
          <a:bodyPr/>
          <a:lstStyle/>
          <a:p>
            <a:r>
              <a:rPr lang="en-US" dirty="0"/>
              <a:t>Link Assembly</a:t>
            </a:r>
          </a:p>
        </p:txBody>
      </p:sp>
      <p:pic>
        <p:nvPicPr>
          <p:cNvPr id="6" name="Content Placeholder 5" descr="A picture containing screenshot, 3d modeling, LEGO&#10;&#10;Description automatically generated">
            <a:extLst>
              <a:ext uri="{FF2B5EF4-FFF2-40B4-BE49-F238E27FC236}">
                <a16:creationId xmlns:a16="http://schemas.microsoft.com/office/drawing/2014/main" id="{8543E46A-152F-4A09-003B-83D84FF9A612}"/>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8088" t="20736" r="27501" b="21063"/>
          <a:stretch/>
        </p:blipFill>
        <p:spPr>
          <a:xfrm>
            <a:off x="1203960" y="2501583"/>
            <a:ext cx="4213142" cy="2999422"/>
          </a:xfrm>
        </p:spPr>
      </p:pic>
      <p:sp>
        <p:nvSpPr>
          <p:cNvPr id="4" name="Content Placeholder 3">
            <a:extLst>
              <a:ext uri="{FF2B5EF4-FFF2-40B4-BE49-F238E27FC236}">
                <a16:creationId xmlns:a16="http://schemas.microsoft.com/office/drawing/2014/main" id="{6B8ABD0C-221A-8604-8D6B-EA55C9850BE7}"/>
              </a:ext>
            </a:extLst>
          </p:cNvPr>
          <p:cNvSpPr>
            <a:spLocks noGrp="1"/>
          </p:cNvSpPr>
          <p:nvPr>
            <p:ph sz="half" idx="2"/>
          </p:nvPr>
        </p:nvSpPr>
        <p:spPr/>
        <p:txBody>
          <a:bodyPr/>
          <a:lstStyle/>
          <a:p>
            <a:r>
              <a:rPr lang="en-US" dirty="0"/>
              <a:t>Attach an IMU board to the link via hot glue in the slot on the inside of the link</a:t>
            </a:r>
          </a:p>
        </p:txBody>
      </p:sp>
    </p:spTree>
    <p:extLst>
      <p:ext uri="{BB962C8B-B14F-4D97-AF65-F5344CB8AC3E}">
        <p14:creationId xmlns:p14="http://schemas.microsoft.com/office/powerpoint/2010/main" val="1075255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B296-6B64-F5B7-0881-509B1C71E482}"/>
              </a:ext>
            </a:extLst>
          </p:cNvPr>
          <p:cNvSpPr>
            <a:spLocks noGrp="1"/>
          </p:cNvSpPr>
          <p:nvPr>
            <p:ph type="title"/>
          </p:nvPr>
        </p:nvSpPr>
        <p:spPr/>
        <p:txBody>
          <a:bodyPr/>
          <a:lstStyle/>
          <a:p>
            <a:r>
              <a:rPr lang="en-US" dirty="0"/>
              <a:t>Full Assembly</a:t>
            </a:r>
          </a:p>
        </p:txBody>
      </p:sp>
      <p:pic>
        <p:nvPicPr>
          <p:cNvPr id="7" name="Content Placeholder 6" descr="A picture containing tool, screw&#10;&#10;Description automatically generated">
            <a:extLst>
              <a:ext uri="{FF2B5EF4-FFF2-40B4-BE49-F238E27FC236}">
                <a16:creationId xmlns:a16="http://schemas.microsoft.com/office/drawing/2014/main" id="{667768FE-CDA9-7B35-6F04-B3F0A6A70DC1}"/>
              </a:ext>
            </a:extLst>
          </p:cNvPr>
          <p:cNvPicPr>
            <a:picLocks noGrp="1" noChangeAspect="1"/>
          </p:cNvPicPr>
          <p:nvPr>
            <p:ph sz="half" idx="1"/>
          </p:nvPr>
        </p:nvPicPr>
        <p:blipFill rotWithShape="1">
          <a:blip r:embed="rId2"/>
          <a:srcRect l="27011" t="26432" r="27204" b="24171"/>
          <a:stretch/>
        </p:blipFill>
        <p:spPr>
          <a:xfrm>
            <a:off x="1098615" y="2359446"/>
            <a:ext cx="4487142" cy="2644838"/>
          </a:xfrm>
        </p:spPr>
      </p:pic>
      <p:sp>
        <p:nvSpPr>
          <p:cNvPr id="4" name="Content Placeholder 3">
            <a:extLst>
              <a:ext uri="{FF2B5EF4-FFF2-40B4-BE49-F238E27FC236}">
                <a16:creationId xmlns:a16="http://schemas.microsoft.com/office/drawing/2014/main" id="{76DBBE11-5457-6883-1B1A-36DF006D928B}"/>
              </a:ext>
            </a:extLst>
          </p:cNvPr>
          <p:cNvSpPr>
            <a:spLocks noGrp="1"/>
          </p:cNvSpPr>
          <p:nvPr>
            <p:ph sz="half" idx="2"/>
          </p:nvPr>
        </p:nvSpPr>
        <p:spPr/>
        <p:txBody>
          <a:bodyPr/>
          <a:lstStyle/>
          <a:p>
            <a:r>
              <a:rPr lang="en-US" dirty="0"/>
              <a:t>With the arm and actuation unit assembled, the waterproof enclosure and bellows can be fitted onto the arm to complete the seal</a:t>
            </a:r>
          </a:p>
          <a:p>
            <a:r>
              <a:rPr lang="en-US" dirty="0"/>
              <a:t>The enclosure should be fitted first with the bellows fit over the arm to seal with the enclosure</a:t>
            </a:r>
          </a:p>
        </p:txBody>
      </p:sp>
      <p:sp>
        <p:nvSpPr>
          <p:cNvPr id="5" name="Slide Number Placeholder 4">
            <a:extLst>
              <a:ext uri="{FF2B5EF4-FFF2-40B4-BE49-F238E27FC236}">
                <a16:creationId xmlns:a16="http://schemas.microsoft.com/office/drawing/2014/main" id="{A06F7441-7060-7A62-6E85-FAC434EB05EB}"/>
              </a:ext>
            </a:extLst>
          </p:cNvPr>
          <p:cNvSpPr>
            <a:spLocks noGrp="1"/>
          </p:cNvSpPr>
          <p:nvPr>
            <p:ph type="sldNum" sz="quarter" idx="12"/>
          </p:nvPr>
        </p:nvSpPr>
        <p:spPr/>
        <p:txBody>
          <a:bodyPr/>
          <a:lstStyle/>
          <a:p>
            <a:fld id="{4267CD5E-26CF-4249-8540-BB1D07FD4227}" type="slidenum">
              <a:rPr lang="en-US" smtClean="0"/>
              <a:t>60</a:t>
            </a:fld>
            <a:endParaRPr lang="en-US"/>
          </a:p>
        </p:txBody>
      </p:sp>
    </p:spTree>
    <p:extLst>
      <p:ext uri="{BB962C8B-B14F-4D97-AF65-F5344CB8AC3E}">
        <p14:creationId xmlns:p14="http://schemas.microsoft.com/office/powerpoint/2010/main" val="342145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8BEE-424D-FF12-95B6-BF717DE54FFC}"/>
              </a:ext>
            </a:extLst>
          </p:cNvPr>
          <p:cNvSpPr>
            <a:spLocks noGrp="1"/>
          </p:cNvSpPr>
          <p:nvPr>
            <p:ph type="title"/>
          </p:nvPr>
        </p:nvSpPr>
        <p:spPr/>
        <p:txBody>
          <a:bodyPr/>
          <a:lstStyle/>
          <a:p>
            <a:r>
              <a:rPr lang="en-US" dirty="0"/>
              <a:t>Link Assembly</a:t>
            </a:r>
          </a:p>
        </p:txBody>
      </p:sp>
      <p:pic>
        <p:nvPicPr>
          <p:cNvPr id="6" name="Content Placeholder 5" descr="A black object with a round object with a round object with a round object with a round object with a round object with a round object with a round object with a round object with a round object&#10;&#10;Description automatically generated with low confidence">
            <a:extLst>
              <a:ext uri="{FF2B5EF4-FFF2-40B4-BE49-F238E27FC236}">
                <a16:creationId xmlns:a16="http://schemas.microsoft.com/office/drawing/2014/main" id="{25239C84-9B3F-602E-96EB-84713D5103DE}"/>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4136" t="17999" r="33784" b="41938"/>
          <a:stretch/>
        </p:blipFill>
        <p:spPr>
          <a:xfrm>
            <a:off x="1630680" y="1698175"/>
            <a:ext cx="3086100" cy="2093860"/>
          </a:xfrm>
        </p:spPr>
      </p:pic>
      <p:sp>
        <p:nvSpPr>
          <p:cNvPr id="4" name="Content Placeholder 3">
            <a:extLst>
              <a:ext uri="{FF2B5EF4-FFF2-40B4-BE49-F238E27FC236}">
                <a16:creationId xmlns:a16="http://schemas.microsoft.com/office/drawing/2014/main" id="{18A12435-4B40-BE00-1570-AA8E9844DC77}"/>
              </a:ext>
            </a:extLst>
          </p:cNvPr>
          <p:cNvSpPr>
            <a:spLocks noGrp="1"/>
          </p:cNvSpPr>
          <p:nvPr>
            <p:ph sz="half" idx="2"/>
          </p:nvPr>
        </p:nvSpPr>
        <p:spPr/>
        <p:txBody>
          <a:bodyPr/>
          <a:lstStyle/>
          <a:p>
            <a:r>
              <a:rPr lang="en-US" dirty="0"/>
              <a:t>On the bottom of each link, screw in a VEX universal joint to one of the two holes</a:t>
            </a:r>
          </a:p>
          <a:p>
            <a:r>
              <a:rPr lang="en-US" dirty="0"/>
              <a:t>Note: By aligning each of the two holes on the VEX joint to be in line with the holes will lead to easier assembly of the full arm</a:t>
            </a:r>
          </a:p>
        </p:txBody>
      </p:sp>
      <p:pic>
        <p:nvPicPr>
          <p:cNvPr id="3" name="Content Placeholder 5" descr="A picture containing sky, LEGO, outdoor">
            <a:extLst>
              <a:ext uri="{FF2B5EF4-FFF2-40B4-BE49-F238E27FC236}">
                <a16:creationId xmlns:a16="http://schemas.microsoft.com/office/drawing/2014/main" id="{EE44E2E5-AD4A-1724-D4D9-D9C81BB5F3B1}"/>
              </a:ext>
            </a:extLst>
          </p:cNvPr>
          <p:cNvPicPr>
            <a:picLocks noChangeAspect="1"/>
          </p:cNvPicPr>
          <p:nvPr/>
        </p:nvPicPr>
        <p:blipFill rotWithShape="1">
          <a:blip r:embed="rId3">
            <a:extLst>
              <a:ext uri="{28A0092B-C50C-407E-A947-70E740481C1C}">
                <a14:useLocalDpi xmlns:a14="http://schemas.microsoft.com/office/drawing/2010/main" val="0"/>
              </a:ext>
            </a:extLst>
          </a:blip>
          <a:srcRect l="33824" t="17217" r="33529" b="22687"/>
          <a:stretch/>
        </p:blipFill>
        <p:spPr>
          <a:xfrm>
            <a:off x="1961608" y="4068630"/>
            <a:ext cx="2424244" cy="2424245"/>
          </a:xfrm>
          <a:prstGeom prst="rect">
            <a:avLst/>
          </a:prstGeom>
        </p:spPr>
      </p:pic>
    </p:spTree>
    <p:extLst>
      <p:ext uri="{BB962C8B-B14F-4D97-AF65-F5344CB8AC3E}">
        <p14:creationId xmlns:p14="http://schemas.microsoft.com/office/powerpoint/2010/main" val="591068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79E2-7BAE-8CA5-93C3-98931B0B7BAC}"/>
              </a:ext>
            </a:extLst>
          </p:cNvPr>
          <p:cNvSpPr>
            <a:spLocks noGrp="1"/>
          </p:cNvSpPr>
          <p:nvPr>
            <p:ph type="title"/>
          </p:nvPr>
        </p:nvSpPr>
        <p:spPr/>
        <p:txBody>
          <a:bodyPr/>
          <a:lstStyle/>
          <a:p>
            <a:r>
              <a:rPr lang="en-US" dirty="0"/>
              <a:t>Link Assembly</a:t>
            </a:r>
          </a:p>
        </p:txBody>
      </p:sp>
      <p:pic>
        <p:nvPicPr>
          <p:cNvPr id="6" name="Content Placeholder 5" descr="A picture containing sketch, snow&#10;&#10;Description automatically generated">
            <a:extLst>
              <a:ext uri="{FF2B5EF4-FFF2-40B4-BE49-F238E27FC236}">
                <a16:creationId xmlns:a16="http://schemas.microsoft.com/office/drawing/2014/main" id="{597E6517-66F5-24AF-7526-704883E99BFD}"/>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2206" t="15864" r="31617" b="11588"/>
          <a:stretch/>
        </p:blipFill>
        <p:spPr>
          <a:xfrm>
            <a:off x="1181100" y="2224781"/>
            <a:ext cx="3261360" cy="3553026"/>
          </a:xfrm>
        </p:spPr>
      </p:pic>
      <p:sp>
        <p:nvSpPr>
          <p:cNvPr id="4" name="Content Placeholder 3">
            <a:extLst>
              <a:ext uri="{FF2B5EF4-FFF2-40B4-BE49-F238E27FC236}">
                <a16:creationId xmlns:a16="http://schemas.microsoft.com/office/drawing/2014/main" id="{142F49CA-F4B2-C64B-D783-3A51699F2C34}"/>
              </a:ext>
            </a:extLst>
          </p:cNvPr>
          <p:cNvSpPr>
            <a:spLocks noGrp="1"/>
          </p:cNvSpPr>
          <p:nvPr>
            <p:ph sz="half" idx="2"/>
          </p:nvPr>
        </p:nvSpPr>
        <p:spPr/>
        <p:txBody>
          <a:bodyPr/>
          <a:lstStyle/>
          <a:p>
            <a:r>
              <a:rPr lang="en-US" dirty="0"/>
              <a:t>On each screw attach a spring and screw in the screw to clamp the end of the spring to the link</a:t>
            </a:r>
          </a:p>
        </p:txBody>
      </p:sp>
    </p:spTree>
    <p:extLst>
      <p:ext uri="{BB962C8B-B14F-4D97-AF65-F5344CB8AC3E}">
        <p14:creationId xmlns:p14="http://schemas.microsoft.com/office/powerpoint/2010/main" val="2905886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B6BC-EF0B-BA61-D329-D5C2656374F0}"/>
              </a:ext>
            </a:extLst>
          </p:cNvPr>
          <p:cNvSpPr>
            <a:spLocks noGrp="1"/>
          </p:cNvSpPr>
          <p:nvPr>
            <p:ph type="title"/>
          </p:nvPr>
        </p:nvSpPr>
        <p:spPr/>
        <p:txBody>
          <a:bodyPr/>
          <a:lstStyle/>
          <a:p>
            <a:r>
              <a:rPr lang="en-US" dirty="0"/>
              <a:t>Arm Assembly</a:t>
            </a:r>
          </a:p>
        </p:txBody>
      </p:sp>
      <p:pic>
        <p:nvPicPr>
          <p:cNvPr id="6" name="Content Placeholder 5" descr="A picture containing screenshot, cartoon, LEGO, pixel&#10;&#10;Description automatically generated">
            <a:extLst>
              <a:ext uri="{FF2B5EF4-FFF2-40B4-BE49-F238E27FC236}">
                <a16:creationId xmlns:a16="http://schemas.microsoft.com/office/drawing/2014/main" id="{54E3838F-68EE-E3CD-D627-1C4A27D0CB1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5442" t="14238" r="30294" b="1843"/>
          <a:stretch/>
        </p:blipFill>
        <p:spPr>
          <a:xfrm>
            <a:off x="1417320" y="2301239"/>
            <a:ext cx="3299460" cy="3398116"/>
          </a:xfrm>
        </p:spPr>
      </p:pic>
      <p:sp>
        <p:nvSpPr>
          <p:cNvPr id="4" name="Content Placeholder 3">
            <a:extLst>
              <a:ext uri="{FF2B5EF4-FFF2-40B4-BE49-F238E27FC236}">
                <a16:creationId xmlns:a16="http://schemas.microsoft.com/office/drawing/2014/main" id="{E82A6BA4-E555-F10A-BC3B-89F1F17F5C32}"/>
              </a:ext>
            </a:extLst>
          </p:cNvPr>
          <p:cNvSpPr>
            <a:spLocks noGrp="1"/>
          </p:cNvSpPr>
          <p:nvPr>
            <p:ph sz="half" idx="2"/>
          </p:nvPr>
        </p:nvSpPr>
        <p:spPr/>
        <p:txBody>
          <a:bodyPr/>
          <a:lstStyle/>
          <a:p>
            <a:r>
              <a:rPr lang="en-US" dirty="0"/>
              <a:t>On the lower half of the base of the arm, insert the IMU mux</a:t>
            </a:r>
          </a:p>
        </p:txBody>
      </p:sp>
    </p:spTree>
    <p:extLst>
      <p:ext uri="{BB962C8B-B14F-4D97-AF65-F5344CB8AC3E}">
        <p14:creationId xmlns:p14="http://schemas.microsoft.com/office/powerpoint/2010/main" val="3311398503"/>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861</TotalTime>
  <Words>1699</Words>
  <Application>Microsoft Office PowerPoint</Application>
  <PresentationFormat>Widescreen</PresentationFormat>
  <Paragraphs>145</Paragraphs>
  <Slides>60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Saira Condensed Condensed Light</vt:lpstr>
      <vt:lpstr>Saira Condensed Condensed SemiBold</vt:lpstr>
      <vt:lpstr>System Font Regular</vt:lpstr>
      <vt:lpstr>Arial</vt:lpstr>
      <vt:lpstr>Calibri</vt:lpstr>
      <vt:lpstr>IBM Plex Sans</vt:lpstr>
      <vt:lpstr>IBM Plex Sans Light</vt:lpstr>
      <vt:lpstr>IBM Plex Sans SemiBold</vt:lpstr>
      <vt:lpstr>Wingdings</vt:lpstr>
      <vt:lpstr>Office Theme</vt:lpstr>
      <vt:lpstr>Underwater Continuum Manipulator V2 Assembly Guide</vt:lpstr>
      <vt:lpstr>Arm Assembly</vt:lpstr>
      <vt:lpstr>Link Assembly</vt:lpstr>
      <vt:lpstr>Link Assembly</vt:lpstr>
      <vt:lpstr>Link Assembly</vt:lpstr>
      <vt:lpstr>Link Assembly</vt:lpstr>
      <vt:lpstr>Link Assembly</vt:lpstr>
      <vt:lpstr>Link Assembly</vt:lpstr>
      <vt:lpstr>Arm Assembly</vt:lpstr>
      <vt:lpstr>Arm Assembly</vt:lpstr>
      <vt:lpstr>Arm Assembly</vt:lpstr>
      <vt:lpstr>Arm Assembly</vt:lpstr>
      <vt:lpstr>Arm Assembly</vt:lpstr>
      <vt:lpstr>Arm Assembly</vt:lpstr>
      <vt:lpstr>Arm Assembly</vt:lpstr>
      <vt:lpstr>Arm Assembly</vt:lpstr>
      <vt:lpstr>Arm Assembly</vt:lpstr>
      <vt:lpstr>End Link Assembly</vt:lpstr>
      <vt:lpstr>End Link Assembly</vt:lpstr>
      <vt:lpstr>End Link Assembly</vt:lpstr>
      <vt:lpstr>End Link Assembly</vt:lpstr>
      <vt:lpstr>End Link Assembly</vt:lpstr>
      <vt:lpstr>End Link Assembly</vt:lpstr>
      <vt:lpstr>End Link Assembly</vt:lpstr>
      <vt:lpstr>End Link Assembly</vt:lpstr>
      <vt:lpstr>End Link Assembly</vt:lpstr>
      <vt:lpstr>Arm Assembly</vt:lpstr>
      <vt:lpstr>Arm Assembly</vt:lpstr>
      <vt:lpstr>Actuation Unit Assembly</vt:lpstr>
      <vt:lpstr>Potentiometer Mount Assembly</vt:lpstr>
      <vt:lpstr>Potentiometer Mount Assembly</vt:lpstr>
      <vt:lpstr>Potentiometer Mount Assembly</vt:lpstr>
      <vt:lpstr>Actuator Assembly</vt:lpstr>
      <vt:lpstr>Actuator Assembly</vt:lpstr>
      <vt:lpstr>Actuator Assembly</vt:lpstr>
      <vt:lpstr>Actuator Assembly</vt:lpstr>
      <vt:lpstr>Actuator Assembly</vt:lpstr>
      <vt:lpstr>Actuator Assembly</vt:lpstr>
      <vt:lpstr>Actuator Assembly</vt:lpstr>
      <vt:lpstr>Nitinol Mount Assembly</vt:lpstr>
      <vt:lpstr>Nitinol Mount Assembly</vt:lpstr>
      <vt:lpstr>Nitinol Mount Assembly</vt:lpstr>
      <vt:lpstr>Nitinol Mount Assembly</vt:lpstr>
      <vt:lpstr>Nitinol Mount Assembly</vt:lpstr>
      <vt:lpstr>Nitinol Mount Assembly</vt:lpstr>
      <vt:lpstr>Nitinol Mount Assembly</vt:lpstr>
      <vt:lpstr>Actuator Assembly</vt:lpstr>
      <vt:lpstr>Actuator Assembly</vt:lpstr>
      <vt:lpstr>Actuator Assembly</vt:lpstr>
      <vt:lpstr>Actuator Assembly</vt:lpstr>
      <vt:lpstr>Actuator Assembly</vt:lpstr>
      <vt:lpstr>Actuator Assembly</vt:lpstr>
      <vt:lpstr>Actuator Assembly</vt:lpstr>
      <vt:lpstr>Actuator Assembly</vt:lpstr>
      <vt:lpstr>Actuator Assembly</vt:lpstr>
      <vt:lpstr>Full Assembly</vt:lpstr>
      <vt:lpstr>Full Assembly</vt:lpstr>
      <vt:lpstr>Full Assembly</vt:lpstr>
      <vt:lpstr>Full Assembly</vt:lpstr>
      <vt:lpstr>Full Assembly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Andrew Cheney</cp:lastModifiedBy>
  <cp:revision>29</cp:revision>
  <dcterms:created xsi:type="dcterms:W3CDTF">2022-06-10T19:28:06Z</dcterms:created>
  <dcterms:modified xsi:type="dcterms:W3CDTF">2023-06-28T19:00:18Z</dcterms:modified>
</cp:coreProperties>
</file>